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73"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4671" autoAdjust="0"/>
  </p:normalViewPr>
  <p:slideViewPr>
    <p:cSldViewPr>
      <p:cViewPr varScale="1">
        <p:scale>
          <a:sx n="52" d="100"/>
          <a:sy n="52" d="100"/>
        </p:scale>
        <p:origin x="-102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C4BD4E5-9616-4040-90A6-7A650C3F994C}" type="datetimeFigureOut">
              <a:rPr lang="ar-JO" smtClean="0"/>
              <a:pPr/>
              <a:t>18/04/1436</a:t>
            </a:fld>
            <a:endParaRPr lang="ar-JO"/>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JO"/>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14BB77C-8097-4E60-B8A6-2DA231C1914A}" type="slidenum">
              <a:rPr lang="ar-JO" smtClean="0"/>
              <a:pPr/>
              <a:t>‹N°›</a:t>
            </a:fld>
            <a:endParaRPr lang="ar-JO"/>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14BB77C-8097-4E60-B8A6-2DA231C1914A}" type="slidenum">
              <a:rPr lang="ar-JO" smtClean="0"/>
              <a:pPr/>
              <a:t>‹N°›</a:t>
            </a:fld>
            <a:endParaRPr lang="ar-JO"/>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14BB77C-8097-4E60-B8A6-2DA231C1914A}" type="slidenum">
              <a:rPr lang="ar-JO" smtClean="0"/>
              <a:pPr/>
              <a:t>‹N°›</a:t>
            </a:fld>
            <a:endParaRPr lang="ar-JO"/>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14BB77C-8097-4E60-B8A6-2DA231C1914A}" type="slidenum">
              <a:rPr lang="ar-JO" smtClean="0"/>
              <a:pPr/>
              <a:t>‹N°›</a:t>
            </a:fld>
            <a:endParaRPr lang="ar-JO"/>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914BB77C-8097-4E60-B8A6-2DA231C1914A}" type="slidenum">
              <a:rPr lang="ar-JO" smtClean="0"/>
              <a:pPr/>
              <a:t>‹N°›</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14BB77C-8097-4E60-B8A6-2DA231C1914A}" type="slidenum">
              <a:rPr lang="ar-JO" smtClean="0"/>
              <a:pPr/>
              <a:t>‹N°›</a:t>
            </a:fld>
            <a:endParaRPr lang="ar-JO"/>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914BB77C-8097-4E60-B8A6-2DA231C1914A}" type="slidenum">
              <a:rPr lang="ar-JO" smtClean="0"/>
              <a:pPr/>
              <a:t>‹N°›</a:t>
            </a:fld>
            <a:endParaRPr lang="ar-JO"/>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914BB77C-8097-4E60-B8A6-2DA231C1914A}" type="slidenum">
              <a:rPr lang="ar-JO" smtClean="0"/>
              <a:pPr/>
              <a:t>‹N°›</a:t>
            </a:fld>
            <a:endParaRPr lang="ar-JO"/>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914BB77C-8097-4E60-B8A6-2DA231C1914A}" type="slidenum">
              <a:rPr lang="ar-JO" smtClean="0"/>
              <a:pPr/>
              <a:t>‹N°›</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14BB77C-8097-4E60-B8A6-2DA231C1914A}" type="slidenum">
              <a:rPr lang="ar-JO" smtClean="0"/>
              <a:pPr/>
              <a:t>‹N°›</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4BD4E5-9616-4040-90A6-7A650C3F994C}" type="datetimeFigureOut">
              <a:rPr lang="ar-JO" smtClean="0"/>
              <a:pPr/>
              <a:t>18/04/1436</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914BB77C-8097-4E60-B8A6-2DA231C1914A}" type="slidenum">
              <a:rPr lang="ar-JO" smtClean="0"/>
              <a:pPr/>
              <a:t>‹N°›</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C4BD4E5-9616-4040-90A6-7A650C3F994C}" type="datetimeFigureOut">
              <a:rPr lang="ar-JO" smtClean="0"/>
              <a:pPr/>
              <a:t>18/04/1436</a:t>
            </a:fld>
            <a:endParaRPr lang="ar-JO"/>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JO"/>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14BB77C-8097-4E60-B8A6-2DA231C1914A}" type="slidenum">
              <a:rPr lang="ar-JO" smtClean="0"/>
              <a:pPr/>
              <a:t>‹N°›</a:t>
            </a:fld>
            <a:endParaRPr lang="ar-J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n.wikipedia.org/wiki/List_of_Muslim_astronomer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ibnalhaytham.net/" TargetMode="Externa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Eng_motasem@yahoo.com" TargetMode="External"/><Relationship Id="rId2" Type="http://schemas.openxmlformats.org/officeDocument/2006/relationships/hyperlink" Target="mailto:Eng-motasem@hotmail.com"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6.xml"/><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slide" Target="slide2.xml"/><Relationship Id="rId2" Type="http://schemas.openxmlformats.org/officeDocument/2006/relationships/image" Target="../media/image7.gif"/><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Muslim Scientists</a:t>
            </a:r>
            <a:endParaRPr lang="ar-JO" dirty="0"/>
          </a:p>
        </p:txBody>
      </p:sp>
      <p:sp>
        <p:nvSpPr>
          <p:cNvPr id="3" name="Subtitle 2"/>
          <p:cNvSpPr>
            <a:spLocks noGrp="1"/>
          </p:cNvSpPr>
          <p:nvPr>
            <p:ph type="subTitle" idx="1"/>
          </p:nvPr>
        </p:nvSpPr>
        <p:spPr>
          <a:xfrm>
            <a:off x="1371600" y="3767862"/>
            <a:ext cx="6400800" cy="885273"/>
          </a:xfrm>
        </p:spPr>
        <p:txBody>
          <a:bodyPr/>
          <a:lstStyle/>
          <a:p>
            <a:r>
              <a:rPr lang="en-US" dirty="0" smtClean="0"/>
              <a:t>Eng. </a:t>
            </a:r>
            <a:r>
              <a:rPr lang="en-US" dirty="0" err="1" smtClean="0"/>
              <a:t>Mo`tasem</a:t>
            </a:r>
            <a:r>
              <a:rPr lang="en-US" dirty="0" smtClean="0"/>
              <a:t> </a:t>
            </a:r>
            <a:r>
              <a:rPr lang="en-US" dirty="0" err="1" smtClean="0"/>
              <a:t>Abushanap</a:t>
            </a:r>
            <a:endParaRPr lang="ar-JO" dirty="0"/>
          </a:p>
        </p:txBody>
      </p:sp>
      <p:sp>
        <p:nvSpPr>
          <p:cNvPr id="4" name="TextBox 3"/>
          <p:cNvSpPr txBox="1"/>
          <p:nvPr/>
        </p:nvSpPr>
        <p:spPr>
          <a:xfrm rot="20398947">
            <a:off x="-13018" y="5276343"/>
            <a:ext cx="3744416" cy="584775"/>
          </a:xfrm>
          <a:prstGeom prst="rect">
            <a:avLst/>
          </a:prstGeom>
          <a:noFill/>
        </p:spPr>
        <p:txBody>
          <a:bodyPr wrap="square" rtlCol="1">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Part 1</a:t>
            </a:r>
            <a:endParaRPr lang="ar-JO"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1619672" y="4329969"/>
            <a:ext cx="6192688" cy="923330"/>
          </a:xfrm>
          <a:prstGeom prst="rect">
            <a:avLst/>
          </a:prstGeom>
          <a:noFill/>
        </p:spPr>
        <p:txBody>
          <a:bodyPr wrap="square" rtlCol="1">
            <a:spAutoFit/>
          </a:bodyPr>
          <a:lstStyle/>
          <a:p>
            <a:pPr algn="ctr" rtl="0"/>
            <a:r>
              <a:rPr lang="en-US" dirty="0" smtClean="0"/>
              <a:t>To get a list of the </a:t>
            </a:r>
            <a:r>
              <a:rPr lang="en-US" dirty="0" err="1" smtClean="0"/>
              <a:t>muslim</a:t>
            </a:r>
            <a:r>
              <a:rPr lang="en-US" dirty="0" smtClean="0"/>
              <a:t> </a:t>
            </a:r>
            <a:r>
              <a:rPr lang="en-US" dirty="0" err="1" smtClean="0"/>
              <a:t>scientistis</a:t>
            </a:r>
            <a:r>
              <a:rPr lang="en-US" dirty="0" smtClean="0"/>
              <a:t>, please go to</a:t>
            </a:r>
          </a:p>
          <a:p>
            <a:pPr algn="ctr" rtl="0"/>
            <a:r>
              <a:rPr lang="en-US" i="1" dirty="0">
                <a:hlinkClick r:id="rId2"/>
              </a:rPr>
              <a:t>http://</a:t>
            </a:r>
            <a:r>
              <a:rPr lang="en-US" i="1" dirty="0" smtClean="0">
                <a:hlinkClick r:id="rId2"/>
              </a:rPr>
              <a:t>en.wikipedia.org/wiki/List_of_Muslim_astronomers</a:t>
            </a:r>
            <a:endParaRPr lang="en-US" i="1" dirty="0" smtClean="0"/>
          </a:p>
          <a:p>
            <a:pPr algn="ctr" rtl="0"/>
            <a:endParaRPr lang="ar-JO" dirty="0"/>
          </a:p>
        </p:txBody>
      </p:sp>
    </p:spTree>
    <p:extLst>
      <p:ext uri="{BB962C8B-B14F-4D97-AF65-F5344CB8AC3E}">
        <p14:creationId xmlns:p14="http://schemas.microsoft.com/office/powerpoint/2010/main" xmlns="" val="4014666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gn="l" rtl="0"/>
            <a:r>
              <a:rPr lang="en-US" b="1" dirty="0" smtClean="0"/>
              <a:t>Mohammed, Ahmed and Al-Hassan bin Mousa bin Shakir.</a:t>
            </a:r>
          </a:p>
          <a:p>
            <a:pPr algn="l" rtl="0"/>
            <a:r>
              <a:rPr lang="en-US" b="1" dirty="0" smtClean="0"/>
              <a:t>Mathematicians, astrologists, and mechanical engineers, From Iran (Khorasan), lived in the 9</a:t>
            </a:r>
            <a:r>
              <a:rPr lang="en-US" b="1" baseline="30000" dirty="0" smtClean="0"/>
              <a:t>th</a:t>
            </a:r>
            <a:r>
              <a:rPr lang="en-US" b="1" dirty="0" smtClean="0"/>
              <a:t> century, and get connected to Al-</a:t>
            </a:r>
            <a:r>
              <a:rPr lang="en-US" b="1" dirty="0" err="1" smtClean="0"/>
              <a:t>Ma`moun</a:t>
            </a:r>
            <a:r>
              <a:rPr lang="en-US" b="1" dirty="0" smtClean="0"/>
              <a:t> Khalifet, there works attracted many scientists, doctors and translators.</a:t>
            </a:r>
          </a:p>
          <a:p>
            <a:pPr algn="l" rtl="0"/>
            <a:r>
              <a:rPr lang="en-US" b="1" dirty="0" smtClean="0"/>
              <a:t>Mohammad bin Mousa (803-873), was brilliant in astrology, engineering, geographic and physics.</a:t>
            </a:r>
          </a:p>
          <a:p>
            <a:pPr algn="l" rtl="0"/>
            <a:r>
              <a:rPr lang="en-US" b="1" dirty="0" smtClean="0"/>
              <a:t>Ahmed bin Mousa (803-873), was brilliant in engineering and mechanics.</a:t>
            </a:r>
          </a:p>
          <a:p>
            <a:pPr algn="l" rtl="0"/>
            <a:r>
              <a:rPr lang="en-US" b="1" dirty="0" smtClean="0"/>
              <a:t>Al-Hassan bin Mousa (810-873), get used in engineering and geography.</a:t>
            </a:r>
            <a:endParaRPr lang="ar-JO" b="1" dirty="0" smtClean="0"/>
          </a:p>
          <a:p>
            <a:endParaRPr lang="ar-JO" dirty="0" smtClean="0"/>
          </a:p>
          <a:p>
            <a:endParaRPr lang="ar-JO" dirty="0"/>
          </a:p>
        </p:txBody>
      </p:sp>
      <p:sp>
        <p:nvSpPr>
          <p:cNvPr id="4" name="Rectangle 3">
            <a:hlinkClick r:id="rId2" action="ppaction://hlinksldjump"/>
          </p:cNvPr>
          <p:cNvSpPr/>
          <p:nvPr/>
        </p:nvSpPr>
        <p:spPr>
          <a:xfrm>
            <a:off x="57199" y="116632"/>
            <a:ext cx="2210545" cy="92613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ar-JO"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a:hlinkClick r:id="rId3"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itle 2"/>
          <p:cNvSpPr txBox="1">
            <a:spLocks/>
          </p:cNvSpPr>
          <p:nvPr/>
        </p:nvSpPr>
        <p:spPr>
          <a:xfrm>
            <a:off x="251520" y="862582"/>
            <a:ext cx="8712968" cy="105425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Sons of Mousa bin Shakir</a:t>
            </a:r>
            <a:endParaRPr lang="ar-JO"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1258099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21013"/>
          </a:xfrm>
        </p:spPr>
        <p:style>
          <a:lnRef idx="1">
            <a:schemeClr val="accent3"/>
          </a:lnRef>
          <a:fillRef idx="2">
            <a:schemeClr val="accent3"/>
          </a:fillRef>
          <a:effectRef idx="1">
            <a:schemeClr val="accent3"/>
          </a:effectRef>
          <a:fontRef idx="minor">
            <a:schemeClr val="dk1"/>
          </a:fontRef>
        </p:style>
        <p:txBody>
          <a:bodyPr>
            <a:noAutofit/>
          </a:bodyPr>
          <a:lstStyle/>
          <a:p>
            <a:pPr algn="l" rtl="0"/>
            <a:r>
              <a:rPr lang="en-US" sz="1800" kern="1400" dirty="0" smtClean="0"/>
              <a:t>Their works:</a:t>
            </a:r>
          </a:p>
          <a:p>
            <a:pPr algn="l" rtl="0"/>
            <a:r>
              <a:rPr lang="en-US" sz="1800" kern="1400" dirty="0" smtClean="0"/>
              <a:t>they studied CENTER of GRAVITIY.</a:t>
            </a:r>
          </a:p>
          <a:p>
            <a:pPr algn="l" rtl="0"/>
            <a:r>
              <a:rPr lang="en-US" sz="1800" kern="1400" dirty="0" smtClean="0"/>
              <a:t>The specified the ways to use the carried body, the point that the weight of the body get balance with the carrier.</a:t>
            </a:r>
          </a:p>
          <a:p>
            <a:pPr algn="l" rtl="0"/>
            <a:r>
              <a:rPr lang="en-US" sz="1800" kern="1400" dirty="0" smtClean="0"/>
              <a:t>They invented a method to divide the angle into 3 equal parts.</a:t>
            </a:r>
          </a:p>
          <a:p>
            <a:pPr algn="l" rtl="0"/>
            <a:r>
              <a:rPr lang="en-US" sz="1800" kern="1400" dirty="0" smtClean="0"/>
              <a:t>They invent the method to draw the ellipse.</a:t>
            </a:r>
          </a:p>
          <a:p>
            <a:pPr algn="l" rtl="0"/>
            <a:r>
              <a:rPr lang="en-US" sz="1800" kern="1400" dirty="0" smtClean="0"/>
              <a:t>They calculated the circumference of earth.</a:t>
            </a:r>
          </a:p>
          <a:p>
            <a:pPr algn="l" rtl="0"/>
            <a:r>
              <a:rPr lang="en-US" sz="1800" kern="1400" dirty="0" smtClean="0"/>
              <a:t>Ahmed bin Mousa, invented a Lamp, works automatically and cant be off by the wind.</a:t>
            </a:r>
          </a:p>
          <a:p>
            <a:pPr algn="l" rtl="0"/>
            <a:r>
              <a:rPr lang="en-US" sz="1800" kern="1400" dirty="0" smtClean="0"/>
              <a:t>For full explanations:</a:t>
            </a:r>
          </a:p>
          <a:p>
            <a:pPr algn="l" rtl="0"/>
            <a:r>
              <a:rPr lang="en-US" sz="1800" i="1" dirty="0"/>
              <a:t>ar.wikipedia.org/wiki/</a:t>
            </a:r>
            <a:r>
              <a:rPr lang="ar-JO" sz="1800" b="1" i="1" dirty="0" smtClean="0"/>
              <a:t>بني</a:t>
            </a:r>
            <a:r>
              <a:rPr lang="ar-JO" sz="1800" i="1" dirty="0" smtClean="0"/>
              <a:t>_</a:t>
            </a:r>
            <a:r>
              <a:rPr lang="ar-JO" sz="1800" b="1" i="1" dirty="0" smtClean="0"/>
              <a:t>موسى</a:t>
            </a:r>
            <a:endParaRPr lang="en-US" sz="1800" b="1" i="1" dirty="0" smtClean="0"/>
          </a:p>
          <a:p>
            <a:pPr algn="l" rtl="0"/>
            <a:r>
              <a:rPr lang="en-US" sz="1800" i="1" dirty="0" smtClean="0"/>
              <a:t>en.wikipedia.org/wiki/</a:t>
            </a:r>
            <a:r>
              <a:rPr lang="en-US" sz="1800" i="1" dirty="0" err="1" smtClean="0"/>
              <a:t>Mūsā_ibn_</a:t>
            </a:r>
            <a:r>
              <a:rPr lang="en-US" sz="1800" b="1" i="1" dirty="0" err="1" smtClean="0"/>
              <a:t>Shākir</a:t>
            </a:r>
            <a:endParaRPr lang="en-US" sz="1800" b="1" i="1" dirty="0" smtClean="0"/>
          </a:p>
          <a:p>
            <a:pPr marL="0" indent="0" algn="l" rtl="0">
              <a:buNone/>
            </a:pPr>
            <a:endParaRPr lang="ar-JO" sz="1800" kern="1400" dirty="0"/>
          </a:p>
        </p:txBody>
      </p:sp>
      <p:sp>
        <p:nvSpPr>
          <p:cNvPr id="4" name="Title 2"/>
          <p:cNvSpPr>
            <a:spLocks noGrp="1"/>
          </p:cNvSpPr>
          <p:nvPr>
            <p:ph type="title"/>
          </p:nvPr>
        </p:nvSpPr>
        <p:spPr>
          <a:xfrm>
            <a:off x="251520" y="862582"/>
            <a:ext cx="8712968" cy="1054250"/>
          </a:xfrm>
        </p:spPr>
        <p:txBody>
          <a:bodyPr/>
          <a:lstStyle/>
          <a:p>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Sons of Mousa bin Shakir</a:t>
            </a:r>
            <a:endParaRPr lang="ar-JO"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a:hlinkClick r:id="rId2"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a:hlinkClick r:id="rId3" action="ppaction://hlinksldjump"/>
          </p:cNvPr>
          <p:cNvSpPr/>
          <p:nvPr/>
        </p:nvSpPr>
        <p:spPr>
          <a:xfrm>
            <a:off x="57199" y="116632"/>
            <a:ext cx="2210545" cy="92613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ar-JO"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919557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164288" y="2276872"/>
            <a:ext cx="1645920" cy="1975104"/>
          </a:xfrm>
          <a:prstGeom prst="rect">
            <a:avLst/>
          </a:prstGeom>
          <a:ln>
            <a:noFill/>
          </a:ln>
          <a:effectLst>
            <a:outerShdw blurRad="292100" dist="139700" dir="2700000" algn="tl" rotWithShape="0">
              <a:srgbClr val="333333">
                <a:alpha val="65000"/>
              </a:srgbClr>
            </a:outerShdw>
          </a:effectLst>
        </p:spPr>
      </p:pic>
      <p:sp>
        <p:nvSpPr>
          <p:cNvPr id="5" name="Rectangle 4">
            <a:hlinkClick r:id="rId3"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7020272" y="4509120"/>
            <a:ext cx="194421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smtClean="0"/>
              <a:t>Automatic Lamp</a:t>
            </a:r>
            <a:endParaRPr lang="ar-JO" dirty="0"/>
          </a:p>
        </p:txBody>
      </p:sp>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65672" y="2276872"/>
            <a:ext cx="1714500" cy="2562225"/>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550814" y="5086925"/>
            <a:ext cx="194421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smtClean="0"/>
              <a:t>Cover of Al-</a:t>
            </a:r>
            <a:r>
              <a:rPr lang="en-US" dirty="0" err="1" smtClean="0"/>
              <a:t>Hiyal</a:t>
            </a:r>
            <a:r>
              <a:rPr lang="en-US" dirty="0" smtClean="0"/>
              <a:t> (tricks) book</a:t>
            </a:r>
            <a:endParaRPr lang="ar-JO" dirty="0"/>
          </a:p>
        </p:txBody>
      </p:sp>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5536" y="2259098"/>
            <a:ext cx="3057525" cy="1495425"/>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952190" y="3934797"/>
            <a:ext cx="194421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smtClean="0"/>
              <a:t>Sons Of Mousa on Syrian postcard</a:t>
            </a:r>
            <a:endParaRPr lang="ar-JO" dirty="0"/>
          </a:p>
        </p:txBody>
      </p:sp>
      <p:sp>
        <p:nvSpPr>
          <p:cNvPr id="12" name="Title 2"/>
          <p:cNvSpPr txBox="1">
            <a:spLocks/>
          </p:cNvSpPr>
          <p:nvPr/>
        </p:nvSpPr>
        <p:spPr>
          <a:xfrm>
            <a:off x="251520" y="862582"/>
            <a:ext cx="8712968" cy="105425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sz="4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Sons of Mousa bin Shakir</a:t>
            </a:r>
            <a:endParaRPr lang="ar-JO"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411145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l" rtl="0"/>
            <a:r>
              <a:rPr lang="en-US" b="1" dirty="0" smtClean="0"/>
              <a:t>Al- Hassan bin Al-Haytham ( 965-1040), mathematician, optical expert, Physician, anatomical, astrologist, Engineer, Doctor, Oculist, Philosopher, Psychologist, and the other sciences in general, he did his experiments according to the scientific conditions and methods, and he has many books and scientific discoveries that had been approved by the modern science.</a:t>
            </a:r>
          </a:p>
          <a:p>
            <a:pPr algn="l" rtl="0"/>
            <a:r>
              <a:rPr lang="en-US" b="1" dirty="0" smtClean="0"/>
              <a:t>He proofed that light comes from the bodies to the eye, not vice versa.</a:t>
            </a:r>
          </a:p>
          <a:p>
            <a:pPr algn="l" rtl="0"/>
            <a:r>
              <a:rPr lang="en-US" b="1" dirty="0" smtClean="0"/>
              <a:t>He put the principle of cameras.</a:t>
            </a:r>
          </a:p>
          <a:p>
            <a:pPr algn="l" rtl="0"/>
            <a:r>
              <a:rPr lang="en-US" b="1" dirty="0" smtClean="0"/>
              <a:t>He was the first to dissection eyes and explained jobs of its organs.</a:t>
            </a:r>
            <a:r>
              <a:rPr lang="ar-JO" dirty="0" smtClean="0"/>
              <a:t>.</a:t>
            </a:r>
            <a:endParaRPr lang="ar-JO" dirty="0"/>
          </a:p>
        </p:txBody>
      </p:sp>
      <p:sp>
        <p:nvSpPr>
          <p:cNvPr id="3" name="Title 2"/>
          <p:cNvSpPr>
            <a:spLocks noGrp="1"/>
          </p:cNvSpPr>
          <p:nvPr>
            <p:ph type="title"/>
          </p:nvPr>
        </p:nvSpPr>
        <p:spPr>
          <a:xfrm>
            <a:off x="714316" y="274340"/>
            <a:ext cx="7756263" cy="105425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Hassan bin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Haytham</a:t>
            </a:r>
            <a:endParaRPr lang="ar-J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Rectangle 3">
            <a:hlinkClick r:id="rId2"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a:hlinkClick r:id="rId3" action="ppaction://hlinksldjump"/>
          </p:cNvPr>
          <p:cNvSpPr/>
          <p:nvPr/>
        </p:nvSpPr>
        <p:spPr>
          <a:xfrm>
            <a:off x="107504" y="116632"/>
            <a:ext cx="1728192" cy="98072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ar-JO"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4232042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algn="l" rtl="0"/>
            <a:r>
              <a:rPr lang="en-US" dirty="0" smtClean="0"/>
              <a:t>Was the first to study psychology effects and factors of vision.</a:t>
            </a:r>
          </a:p>
          <a:p>
            <a:pPr algn="l" rtl="0"/>
            <a:r>
              <a:rPr lang="en-US" dirty="0" smtClean="0"/>
              <a:t>In his book(Al- Manather), he showed a 4</a:t>
            </a:r>
            <a:r>
              <a:rPr lang="en-US" baseline="30000" dirty="0" smtClean="0"/>
              <a:t>th</a:t>
            </a:r>
            <a:r>
              <a:rPr lang="en-US" dirty="0" smtClean="0"/>
              <a:t> order equation about light reflection on spherical mirrors, which is still known as “Ibn Al- Haytham`s Equation”.</a:t>
            </a:r>
          </a:p>
          <a:p>
            <a:pPr algn="l" rtl="0"/>
            <a:r>
              <a:rPr lang="en-US" dirty="0" smtClean="0"/>
              <a:t>He made samples showing the movements of the 7 planets.</a:t>
            </a:r>
          </a:p>
          <a:p>
            <a:pPr algn="l" rtl="0"/>
            <a:r>
              <a:rPr lang="en-US" dirty="0" smtClean="0"/>
              <a:t>He made a manuscript of the universe creation.</a:t>
            </a:r>
          </a:p>
          <a:p>
            <a:pPr algn="l" rtl="0"/>
            <a:r>
              <a:rPr lang="en-US" dirty="0" smtClean="0"/>
              <a:t>In his book( Rissala fi al Makan) he proved moving bodies theory or as we know it newton's first law, so he said that the bodies always in motion unless it has been interrupted by another object  so it is stopped, reduced its velocity, or changed direction, and that was 700 years before newton.</a:t>
            </a:r>
          </a:p>
          <a:p>
            <a:pPr algn="l" rtl="0"/>
            <a:r>
              <a:rPr lang="en-US" dirty="0" smtClean="0"/>
              <a:t>He developed the analytical engineering, connect al- </a:t>
            </a:r>
            <a:r>
              <a:rPr lang="en-US" dirty="0" err="1" smtClean="0"/>
              <a:t>g</a:t>
            </a:r>
            <a:r>
              <a:rPr lang="en-US" dirty="0" err="1"/>
              <a:t>e</a:t>
            </a:r>
            <a:r>
              <a:rPr lang="en-US" dirty="0" err="1" smtClean="0"/>
              <a:t>bra</a:t>
            </a:r>
            <a:r>
              <a:rPr lang="en-US" dirty="0" smtClean="0"/>
              <a:t> with engineering, and he discovered a way to add the first 100 natural number, and he used engineering evidence to prove it.</a:t>
            </a:r>
          </a:p>
          <a:p>
            <a:pPr algn="l" rtl="0"/>
            <a:r>
              <a:rPr lang="en-US" dirty="0" smtClean="0"/>
              <a:t>For more:</a:t>
            </a:r>
          </a:p>
          <a:p>
            <a:pPr algn="l" rtl="0"/>
            <a:r>
              <a:rPr lang="en-US" i="1" dirty="0">
                <a:hlinkClick r:id="rId2"/>
              </a:rPr>
              <a:t>www.</a:t>
            </a:r>
            <a:r>
              <a:rPr lang="en-US" b="1" i="1" dirty="0">
                <a:hlinkClick r:id="rId2"/>
              </a:rPr>
              <a:t>ibnalhaytham</a:t>
            </a:r>
            <a:r>
              <a:rPr lang="en-US" i="1" dirty="0">
                <a:hlinkClick r:id="rId2"/>
              </a:rPr>
              <a:t>.net</a:t>
            </a:r>
            <a:r>
              <a:rPr lang="en-US" i="1" dirty="0" smtClean="0">
                <a:hlinkClick r:id="rId2"/>
              </a:rPr>
              <a:t>/</a:t>
            </a:r>
            <a:endParaRPr lang="en-US" i="1" dirty="0" smtClean="0"/>
          </a:p>
          <a:p>
            <a:pPr algn="l" rtl="0"/>
            <a:r>
              <a:rPr lang="en-US" i="1" dirty="0"/>
              <a:t>en.wikipedia.org/wiki/</a:t>
            </a:r>
            <a:r>
              <a:rPr lang="en-US" i="1" dirty="0" err="1"/>
              <a:t>Alhazen</a:t>
            </a:r>
            <a:endParaRPr lang="ar-JO" dirty="0"/>
          </a:p>
        </p:txBody>
      </p:sp>
      <p:sp>
        <p:nvSpPr>
          <p:cNvPr id="10" name="Title 2"/>
          <p:cNvSpPr>
            <a:spLocks noGrp="1"/>
          </p:cNvSpPr>
          <p:nvPr>
            <p:ph type="title"/>
          </p:nvPr>
        </p:nvSpPr>
        <p:spPr>
          <a:xfrm>
            <a:off x="739665" y="304405"/>
            <a:ext cx="7756263" cy="1054250"/>
          </a:xfrm>
        </p:spPr>
        <p:txBody>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Hassan bin </a:t>
            </a:r>
            <a:b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Haytham</a:t>
            </a:r>
            <a:endParaRPr lang="ar-J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a:hlinkClick r:id="rId3"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a:hlinkClick r:id="rId4" action="ppaction://hlinksldjump"/>
          </p:cNvPr>
          <p:cNvSpPr/>
          <p:nvPr/>
        </p:nvSpPr>
        <p:spPr>
          <a:xfrm>
            <a:off x="107504" y="116632"/>
            <a:ext cx="1728192" cy="98072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ar-JO"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688501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0528" y="1072"/>
            <a:ext cx="2751931" cy="3343623"/>
          </a:xfrm>
        </p:spPr>
      </p:pic>
      <p:sp>
        <p:nvSpPr>
          <p:cNvPr id="4" name="Title 2"/>
          <p:cNvSpPr>
            <a:spLocks noGrp="1"/>
          </p:cNvSpPr>
          <p:nvPr>
            <p:ph type="title"/>
          </p:nvPr>
        </p:nvSpPr>
        <p:spPr>
          <a:xfrm>
            <a:off x="765447" y="404664"/>
            <a:ext cx="8348006" cy="1054250"/>
          </a:xfrm>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Al-Hassan bin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 Haytham</a:t>
            </a:r>
            <a:endParaRPr lang="ar-JO"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72200" y="2276872"/>
            <a:ext cx="2251156" cy="213816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71800" y="2276872"/>
            <a:ext cx="3067315" cy="230048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95536" y="3427115"/>
            <a:ext cx="1781175" cy="257175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084168" y="4712990"/>
            <a:ext cx="26642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en-US" dirty="0" smtClean="0"/>
              <a:t>Triple prism to analyze the light</a:t>
            </a:r>
            <a:endParaRPr lang="ar-JO" dirty="0"/>
          </a:p>
        </p:txBody>
      </p:sp>
      <p:sp>
        <p:nvSpPr>
          <p:cNvPr id="10" name="TextBox 9"/>
          <p:cNvSpPr txBox="1"/>
          <p:nvPr/>
        </p:nvSpPr>
        <p:spPr>
          <a:xfrm>
            <a:off x="2973309" y="4680724"/>
            <a:ext cx="2664296"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en-US" dirty="0" smtClean="0"/>
              <a:t>Ibn Al- Haytham Dark room ( Komra) leaded to invent cameras</a:t>
            </a:r>
            <a:endParaRPr lang="ar-JO" dirty="0" smtClean="0"/>
          </a:p>
        </p:txBody>
      </p:sp>
      <p:sp>
        <p:nvSpPr>
          <p:cNvPr id="11" name="TextBox 10"/>
          <p:cNvSpPr txBox="1"/>
          <p:nvPr/>
        </p:nvSpPr>
        <p:spPr>
          <a:xfrm>
            <a:off x="35495" y="6156012"/>
            <a:ext cx="302433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en-US" dirty="0" smtClean="0"/>
              <a:t>Explanation of the eye from Ibn Al- Haytham`s book</a:t>
            </a:r>
            <a:endParaRPr lang="ar-JO" dirty="0"/>
          </a:p>
        </p:txBody>
      </p:sp>
      <p:sp>
        <p:nvSpPr>
          <p:cNvPr id="12" name="Rectangle 11">
            <a:hlinkClick r:id="rId6"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736407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3772941"/>
          </a:xfrm>
        </p:spPr>
        <p:style>
          <a:lnRef idx="1">
            <a:schemeClr val="dk1"/>
          </a:lnRef>
          <a:fillRef idx="3">
            <a:schemeClr val="dk1"/>
          </a:fillRef>
          <a:effectRef idx="2">
            <a:schemeClr val="dk1"/>
          </a:effectRef>
          <a:fontRef idx="minor">
            <a:schemeClr val="lt1"/>
          </a:fontRef>
        </p:style>
        <p:txBody>
          <a:bodyPr>
            <a:normAutofit/>
          </a:bodyPr>
          <a:lstStyle/>
          <a:p>
            <a:pPr algn="l" rtl="0"/>
            <a:r>
              <a:rPr lang="en-US" dirty="0" smtClean="0"/>
              <a:t>Mariam Al- Esterlabi daughter of Koshyar al- Jili, Lived in the 10</a:t>
            </a:r>
            <a:r>
              <a:rPr lang="en-US" baseline="30000" dirty="0" smtClean="0"/>
              <a:t>th</a:t>
            </a:r>
            <a:r>
              <a:rPr lang="en-US" dirty="0" smtClean="0"/>
              <a:t> century in Aleppo, Northern of Syria, worked on astrology in the Palace of Saif Al- Dawla(944-967), in that period, she developed the sophisticated Al- Esterlab device, which was the principle of todays compass and satellites.</a:t>
            </a:r>
          </a:p>
          <a:p>
            <a:pPr marL="0" indent="0" algn="l" rtl="0">
              <a:buNone/>
            </a:pPr>
            <a:endParaRPr lang="ar-JO" dirty="0"/>
          </a:p>
        </p:txBody>
      </p:sp>
      <p:sp>
        <p:nvSpPr>
          <p:cNvPr id="4" name="Rectangle 3">
            <a:hlinkClick r:id="rId2"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a:hlinkClick r:id="rId3" action="ppaction://hlinksldjump"/>
          </p:cNvPr>
          <p:cNvSpPr/>
          <p:nvPr/>
        </p:nvSpPr>
        <p:spPr>
          <a:xfrm>
            <a:off x="107504" y="116632"/>
            <a:ext cx="1800200" cy="98072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ar-JO"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itle 2"/>
          <p:cNvSpPr txBox="1">
            <a:spLocks/>
          </p:cNvSpPr>
          <p:nvPr/>
        </p:nvSpPr>
        <p:spPr>
          <a:xfrm>
            <a:off x="840890" y="722556"/>
            <a:ext cx="7756263" cy="105425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US"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Mariam Al-Esterlabi</a:t>
            </a:r>
            <a:endParaRPr lang="ar-JO"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 val="317280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98500" y="2323011"/>
            <a:ext cx="7747000" cy="3728041"/>
          </a:xfrm>
        </p:spPr>
      </p:pic>
      <p:sp>
        <p:nvSpPr>
          <p:cNvPr id="4" name="Title 2"/>
          <p:cNvSpPr>
            <a:spLocks noGrp="1"/>
          </p:cNvSpPr>
          <p:nvPr>
            <p:ph type="title"/>
          </p:nvPr>
        </p:nvSpPr>
        <p:spPr/>
        <p:txBody>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Mariam Al-</a:t>
            </a:r>
            <a:r>
              <a:rPr lang="en-US"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Esterlabi</a:t>
            </a:r>
            <a:endParaRPr lang="ar-JO"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TextBox 5"/>
          <p:cNvSpPr txBox="1"/>
          <p:nvPr/>
        </p:nvSpPr>
        <p:spPr>
          <a:xfrm>
            <a:off x="3923928" y="6156012"/>
            <a:ext cx="129614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err="1" smtClean="0"/>
              <a:t>Esterlabs</a:t>
            </a:r>
            <a:endParaRPr lang="ar-JO" dirty="0"/>
          </a:p>
        </p:txBody>
      </p:sp>
      <p:sp>
        <p:nvSpPr>
          <p:cNvPr id="7" name="Rectangle 6">
            <a:hlinkClick r:id="rId3"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309644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4"/>
          </a:lnRef>
          <a:fillRef idx="3">
            <a:schemeClr val="accent4"/>
          </a:fillRef>
          <a:effectRef idx="2">
            <a:schemeClr val="accent4"/>
          </a:effectRef>
          <a:fontRef idx="minor">
            <a:schemeClr val="lt1"/>
          </a:fontRef>
        </p:style>
        <p:txBody>
          <a:bodyPr/>
          <a:lstStyle/>
          <a:p>
            <a:r>
              <a:rPr lang="ar-JO" dirty="0" smtClean="0"/>
              <a:t>مهندس ميكانيكي وصناعي</a:t>
            </a:r>
          </a:p>
          <a:p>
            <a:pPr algn="l" rtl="0"/>
            <a:r>
              <a:rPr lang="en-US" dirty="0" smtClean="0">
                <a:hlinkClick r:id="rId2"/>
              </a:rPr>
              <a:t>Eng-motasem@hotmail.com</a:t>
            </a:r>
            <a:endParaRPr lang="en-US" dirty="0" smtClean="0"/>
          </a:p>
          <a:p>
            <a:pPr algn="l" rtl="0"/>
            <a:r>
              <a:rPr lang="en-US" dirty="0" smtClean="0">
                <a:hlinkClick r:id="rId3"/>
              </a:rPr>
              <a:t>Eng_motasem@yahoo.com</a:t>
            </a:r>
            <a:endParaRPr lang="en-US" dirty="0" smtClean="0"/>
          </a:p>
          <a:p>
            <a:pPr algn="l" rtl="0"/>
            <a:r>
              <a:rPr lang="en-US" dirty="0" smtClean="0"/>
              <a:t>Amman-Jordan</a:t>
            </a:r>
          </a:p>
          <a:p>
            <a:pPr algn="l" rtl="0"/>
            <a:r>
              <a:rPr lang="en-US" dirty="0" smtClean="0"/>
              <a:t>Istanbul-Turkey</a:t>
            </a:r>
          </a:p>
          <a:p>
            <a:pPr algn="l" rtl="0"/>
            <a:r>
              <a:rPr lang="en-US" dirty="0" smtClean="0"/>
              <a:t>Engineer: </a:t>
            </a:r>
            <a:r>
              <a:rPr lang="en-US" dirty="0" err="1" smtClean="0"/>
              <a:t>Mo’tasem</a:t>
            </a:r>
            <a:r>
              <a:rPr lang="en-US" dirty="0" smtClean="0"/>
              <a:t> </a:t>
            </a:r>
            <a:r>
              <a:rPr lang="en-US" dirty="0" err="1" smtClean="0"/>
              <a:t>Abushanap</a:t>
            </a:r>
            <a:endParaRPr lang="ar-JO" dirty="0"/>
          </a:p>
        </p:txBody>
      </p:sp>
      <p:sp>
        <p:nvSpPr>
          <p:cNvPr id="3" name="Title 2"/>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JO"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م.معتصم ابو شنب</a:t>
            </a:r>
            <a:endParaRPr lang="ar-JO"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Rectangle 3">
            <a:hlinkClick r:id="rId4"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رجوع</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17605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hlinkClick r:id="rId2" action="ppaction://hlinksldjump"/>
          </p:cNvPr>
          <p:cNvSpPr/>
          <p:nvPr/>
        </p:nvSpPr>
        <p:spPr>
          <a:xfrm>
            <a:off x="6084168" y="692696"/>
            <a:ext cx="2736304" cy="1368152"/>
          </a:xfrm>
          <a:prstGeom prst="round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
                <a:rot lat="0" lon="0" rev="10800000"/>
              </a:lightRig>
            </a:scene3d>
            <a:sp3d>
              <a:bevelT w="27940" h="12700"/>
              <a:contourClr>
                <a:srgbClr val="DDDDDD"/>
              </a:contourClr>
            </a:sp3d>
          </a:bodyPr>
          <a:lstStyle/>
          <a:p>
            <a:pPr algn="ctr"/>
            <a:r>
              <a:rPr lang="en-US" sz="3200" b="1" spc="150" dirty="0" smtClean="0">
                <a:ln w="11430"/>
                <a:solidFill>
                  <a:srgbClr val="F8F8F8"/>
                </a:solidFill>
                <a:effectLst>
                  <a:outerShdw blurRad="25400" algn="tl" rotWithShape="0">
                    <a:srgbClr val="000000">
                      <a:alpha val="43000"/>
                    </a:srgbClr>
                  </a:outerShdw>
                </a:effectLst>
              </a:rPr>
              <a:t>Al-</a:t>
            </a:r>
            <a:r>
              <a:rPr lang="en-US" sz="3200" b="1" spc="150" dirty="0" err="1" smtClean="0">
                <a:ln w="11430"/>
                <a:solidFill>
                  <a:srgbClr val="F8F8F8"/>
                </a:solidFill>
                <a:effectLst>
                  <a:outerShdw blurRad="25400" algn="tl" rotWithShape="0">
                    <a:srgbClr val="000000">
                      <a:alpha val="43000"/>
                    </a:srgbClr>
                  </a:outerShdw>
                </a:effectLst>
              </a:rPr>
              <a:t>Jazari</a:t>
            </a:r>
            <a:endParaRPr lang="ar-JO" sz="3200" b="1" spc="150" dirty="0">
              <a:ln w="11430"/>
              <a:solidFill>
                <a:srgbClr val="F8F8F8"/>
              </a:solidFill>
              <a:effectLst>
                <a:outerShdw blurRad="25400" algn="tl" rotWithShape="0">
                  <a:srgbClr val="000000">
                    <a:alpha val="43000"/>
                  </a:srgbClr>
                </a:outerShdw>
              </a:effectLst>
            </a:endParaRPr>
          </a:p>
        </p:txBody>
      </p:sp>
      <p:sp>
        <p:nvSpPr>
          <p:cNvPr id="5" name="Rounded Rectangle 4">
            <a:hlinkClick r:id="rId3" action="ppaction://hlinksldjump"/>
          </p:cNvPr>
          <p:cNvSpPr/>
          <p:nvPr/>
        </p:nvSpPr>
        <p:spPr>
          <a:xfrm>
            <a:off x="6084168" y="2708920"/>
            <a:ext cx="2736304" cy="1368152"/>
          </a:xfrm>
          <a:prstGeom prst="round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ln w="18415" cmpd="sng">
                  <a:solidFill>
                    <a:srgbClr val="FFFFFF"/>
                  </a:solidFill>
                  <a:prstDash val="solid"/>
                </a:ln>
                <a:solidFill>
                  <a:srgbClr val="FFFFFF"/>
                </a:solidFill>
              </a:rPr>
              <a:t>Abbas Bin Firnas</a:t>
            </a:r>
            <a:endParaRPr lang="ar-JO"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a:hlinkClick r:id="rId4" action="ppaction://hlinksldjump"/>
          </p:cNvPr>
          <p:cNvSpPr/>
          <p:nvPr/>
        </p:nvSpPr>
        <p:spPr>
          <a:xfrm>
            <a:off x="6084168" y="4797152"/>
            <a:ext cx="2736304" cy="1368152"/>
          </a:xfrm>
          <a:prstGeom prst="round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Ibn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Yunus</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Misri</a:t>
            </a:r>
            <a:endParaRPr lang="ar-JO"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a:hlinkClick r:id="rId5" action="ppaction://hlinksldjump"/>
          </p:cNvPr>
          <p:cNvSpPr/>
          <p:nvPr/>
        </p:nvSpPr>
        <p:spPr>
          <a:xfrm>
            <a:off x="395536" y="4797152"/>
            <a:ext cx="2736304" cy="1368152"/>
          </a:xfrm>
          <a:prstGeom prst="roundRect">
            <a:avLst/>
          </a:prstGeom>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Mariam Al-</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Estirlabi</a:t>
            </a:r>
            <a:endParaRPr lang="ar-JO"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ounded Rectangle 7">
            <a:hlinkClick r:id="rId6" action="ppaction://hlinksldjump"/>
          </p:cNvPr>
          <p:cNvSpPr/>
          <p:nvPr/>
        </p:nvSpPr>
        <p:spPr>
          <a:xfrm>
            <a:off x="395536" y="2708920"/>
            <a:ext cx="2736304" cy="1368152"/>
          </a:xfrm>
          <a:prstGeom prst="roundRect">
            <a:avLst/>
          </a:prstGeom>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Ibn Al-</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Haytham</a:t>
            </a:r>
            <a:endParaRPr lang="ar-JO"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ounded Rectangle 8">
            <a:hlinkClick r:id="rId7" action="ppaction://hlinksldjump"/>
          </p:cNvPr>
          <p:cNvSpPr/>
          <p:nvPr/>
        </p:nvSpPr>
        <p:spPr>
          <a:xfrm>
            <a:off x="395536" y="692696"/>
            <a:ext cx="2736304" cy="1368152"/>
          </a:xfrm>
          <a:prstGeom prst="roundRect">
            <a:avLst/>
          </a:prstGeom>
          <a:ln w="34925">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Sons of Mousa bin Shaker</a:t>
            </a:r>
            <a:endParaRPr lang="ar-JO"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Title 14"/>
          <p:cNvSpPr>
            <a:spLocks noGrp="1"/>
          </p:cNvSpPr>
          <p:nvPr>
            <p:ph type="title"/>
          </p:nvPr>
        </p:nvSpPr>
        <p:spPr>
          <a:xfrm>
            <a:off x="3491880" y="2851233"/>
            <a:ext cx="2597880" cy="2650306"/>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List of the Muslims Scientists</a:t>
            </a:r>
            <a:b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Prat1</a:t>
            </a:r>
            <a:endParaRPr lang="ar-JO"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xmlns="" val="557624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40768"/>
            <a:ext cx="8229600" cy="5256584"/>
          </a:xfrm>
        </p:spPr>
        <p:style>
          <a:lnRef idx="1">
            <a:schemeClr val="accent3"/>
          </a:lnRef>
          <a:fillRef idx="3">
            <a:schemeClr val="accent3"/>
          </a:fillRef>
          <a:effectRef idx="2">
            <a:schemeClr val="accent3"/>
          </a:effectRef>
          <a:fontRef idx="minor">
            <a:schemeClr val="lt1"/>
          </a:fontRef>
        </p:style>
        <p:txBody>
          <a:bodyPr>
            <a:noAutofit/>
          </a:bodyPr>
          <a:lstStyle/>
          <a:p>
            <a:pPr algn="l" rtl="0"/>
            <a:r>
              <a:rPr lang="en-US" sz="1400" dirty="0">
                <a:solidFill>
                  <a:schemeClr val="bg2">
                    <a:lumMod val="10000"/>
                  </a:schemeClr>
                </a:solidFill>
              </a:rPr>
              <a:t>a Muslim polymath: a scholar, inventor, mechanical engineer, craftsman, artist, mathematician and astronomer from Al-</a:t>
            </a:r>
            <a:r>
              <a:rPr lang="en-US" sz="1400" dirty="0" err="1">
                <a:solidFill>
                  <a:schemeClr val="bg2">
                    <a:lumMod val="10000"/>
                  </a:schemeClr>
                </a:solidFill>
              </a:rPr>
              <a:t>Jazira</a:t>
            </a:r>
            <a:r>
              <a:rPr lang="en-US" sz="1400" dirty="0">
                <a:solidFill>
                  <a:schemeClr val="bg2">
                    <a:lumMod val="10000"/>
                  </a:schemeClr>
                </a:solidFill>
              </a:rPr>
              <a:t>, Mesopotamia, who lived during the Islamic Golden Age (Middle Ages). He is best known for writing the </a:t>
            </a:r>
            <a:r>
              <a:rPr lang="en-US" sz="1400" i="1" dirty="0" err="1">
                <a:solidFill>
                  <a:schemeClr val="bg2">
                    <a:lumMod val="10000"/>
                  </a:schemeClr>
                </a:solidFill>
              </a:rPr>
              <a:t>Kitáb</a:t>
            </a:r>
            <a:r>
              <a:rPr lang="en-US" sz="1400" i="1" dirty="0">
                <a:solidFill>
                  <a:schemeClr val="bg2">
                    <a:lumMod val="10000"/>
                  </a:schemeClr>
                </a:solidFill>
              </a:rPr>
              <a:t> </a:t>
            </a:r>
            <a:r>
              <a:rPr lang="en-US" sz="1400" i="1" dirty="0" err="1">
                <a:solidFill>
                  <a:schemeClr val="bg2">
                    <a:lumMod val="10000"/>
                  </a:schemeClr>
                </a:solidFill>
              </a:rPr>
              <a:t>fí</a:t>
            </a:r>
            <a:r>
              <a:rPr lang="en-US" sz="1400" i="1" dirty="0">
                <a:solidFill>
                  <a:schemeClr val="bg2">
                    <a:lumMod val="10000"/>
                  </a:schemeClr>
                </a:solidFill>
              </a:rPr>
              <a:t> </a:t>
            </a:r>
            <a:r>
              <a:rPr lang="en-US" sz="1400" i="1" dirty="0" err="1">
                <a:solidFill>
                  <a:schemeClr val="bg2">
                    <a:lumMod val="10000"/>
                  </a:schemeClr>
                </a:solidFill>
              </a:rPr>
              <a:t>ma'rifat</a:t>
            </a:r>
            <a:r>
              <a:rPr lang="en-US" sz="1400" i="1" dirty="0">
                <a:solidFill>
                  <a:schemeClr val="bg2">
                    <a:lumMod val="10000"/>
                  </a:schemeClr>
                </a:solidFill>
              </a:rPr>
              <a:t> al-</a:t>
            </a:r>
            <a:r>
              <a:rPr lang="en-US" sz="1400" i="1" dirty="0" err="1">
                <a:solidFill>
                  <a:schemeClr val="bg2">
                    <a:lumMod val="10000"/>
                  </a:schemeClr>
                </a:solidFill>
              </a:rPr>
              <a:t>hiyal</a:t>
            </a:r>
            <a:r>
              <a:rPr lang="en-US" sz="1400" i="1" dirty="0">
                <a:solidFill>
                  <a:schemeClr val="bg2">
                    <a:lumMod val="10000"/>
                  </a:schemeClr>
                </a:solidFill>
              </a:rPr>
              <a:t> al-</a:t>
            </a:r>
            <a:r>
              <a:rPr lang="en-US" sz="1400" i="1" dirty="0" err="1">
                <a:solidFill>
                  <a:schemeClr val="bg2">
                    <a:lumMod val="10000"/>
                  </a:schemeClr>
                </a:solidFill>
              </a:rPr>
              <a:t>handasiyya</a:t>
            </a:r>
            <a:r>
              <a:rPr lang="en-US" sz="1400" dirty="0">
                <a:solidFill>
                  <a:schemeClr val="bg2">
                    <a:lumMod val="10000"/>
                  </a:schemeClr>
                </a:solidFill>
              </a:rPr>
              <a:t> (</a:t>
            </a:r>
            <a:r>
              <a:rPr lang="en-US" sz="1400" i="1" dirty="0">
                <a:solidFill>
                  <a:schemeClr val="bg2">
                    <a:lumMod val="10000"/>
                  </a:schemeClr>
                </a:solidFill>
              </a:rPr>
              <a:t>Book of Knowledge of Ingenious Mechanical Devices</a:t>
            </a:r>
            <a:r>
              <a:rPr lang="en-US" sz="1400" dirty="0">
                <a:solidFill>
                  <a:schemeClr val="bg2">
                    <a:lumMod val="10000"/>
                  </a:schemeClr>
                </a:solidFill>
              </a:rPr>
              <a:t>) in 1206, where he described fifty mechanical devices along with instructions on how to construct them</a:t>
            </a:r>
            <a:r>
              <a:rPr lang="en-US" sz="1400" dirty="0" smtClean="0">
                <a:solidFill>
                  <a:schemeClr val="bg2">
                    <a:lumMod val="10000"/>
                  </a:schemeClr>
                </a:solidFill>
              </a:rPr>
              <a:t>.</a:t>
            </a:r>
            <a:endParaRPr lang="ar-JO" sz="1400" dirty="0" smtClean="0">
              <a:solidFill>
                <a:schemeClr val="bg2">
                  <a:lumMod val="10000"/>
                </a:schemeClr>
              </a:solidFill>
            </a:endParaRPr>
          </a:p>
          <a:p>
            <a:pPr algn="l" rtl="0"/>
            <a:r>
              <a:rPr lang="en-US" sz="1400" dirty="0" smtClean="0">
                <a:solidFill>
                  <a:schemeClr val="bg2">
                    <a:lumMod val="10000"/>
                  </a:schemeClr>
                </a:solidFill>
              </a:rPr>
              <a:t>His Works:</a:t>
            </a:r>
          </a:p>
          <a:p>
            <a:pPr algn="l" rtl="0"/>
            <a:r>
              <a:rPr lang="en-US" sz="1400" b="1" dirty="0">
                <a:solidFill>
                  <a:schemeClr val="bg2">
                    <a:lumMod val="10000"/>
                  </a:schemeClr>
                </a:solidFill>
              </a:rPr>
              <a:t>Camshaft</a:t>
            </a:r>
          </a:p>
          <a:p>
            <a:pPr marL="0" indent="0" algn="l" rtl="0">
              <a:buNone/>
            </a:pPr>
            <a:r>
              <a:rPr lang="en-US" sz="1400" dirty="0">
                <a:solidFill>
                  <a:schemeClr val="bg2">
                    <a:lumMod val="10000"/>
                  </a:schemeClr>
                </a:solidFill>
              </a:rPr>
              <a:t>The camshaft, a shaft to which cams are attached, was first introduced in 1206 by al-</a:t>
            </a:r>
            <a:r>
              <a:rPr lang="en-US" sz="1400" dirty="0" err="1">
                <a:solidFill>
                  <a:schemeClr val="bg2">
                    <a:lumMod val="10000"/>
                  </a:schemeClr>
                </a:solidFill>
              </a:rPr>
              <a:t>Jazari</a:t>
            </a:r>
            <a:r>
              <a:rPr lang="en-US" sz="1400" dirty="0">
                <a:solidFill>
                  <a:schemeClr val="bg2">
                    <a:lumMod val="10000"/>
                  </a:schemeClr>
                </a:solidFill>
              </a:rPr>
              <a:t>, who employed them in his automata</a:t>
            </a:r>
            <a:r>
              <a:rPr lang="en-US" sz="1400" dirty="0" smtClean="0">
                <a:solidFill>
                  <a:schemeClr val="bg2">
                    <a:lumMod val="10000"/>
                  </a:schemeClr>
                </a:solidFill>
              </a:rPr>
              <a:t>, </a:t>
            </a:r>
            <a:r>
              <a:rPr lang="en-US" sz="1400" dirty="0">
                <a:solidFill>
                  <a:schemeClr val="bg2">
                    <a:lumMod val="10000"/>
                  </a:schemeClr>
                </a:solidFill>
              </a:rPr>
              <a:t>water clocks (such as the candle clock</a:t>
            </a:r>
            <a:r>
              <a:rPr lang="en-US" sz="1400" dirty="0" smtClean="0">
                <a:solidFill>
                  <a:schemeClr val="bg2">
                    <a:lumMod val="10000"/>
                  </a:schemeClr>
                </a:solidFill>
              </a:rPr>
              <a:t>) </a:t>
            </a:r>
            <a:r>
              <a:rPr lang="en-US" sz="1400" dirty="0">
                <a:solidFill>
                  <a:schemeClr val="bg2">
                    <a:lumMod val="10000"/>
                  </a:schemeClr>
                </a:solidFill>
              </a:rPr>
              <a:t>and water-raising machines</a:t>
            </a:r>
            <a:r>
              <a:rPr lang="en-US" sz="1400" dirty="0" smtClean="0">
                <a:solidFill>
                  <a:schemeClr val="bg2">
                    <a:lumMod val="10000"/>
                  </a:schemeClr>
                </a:solidFill>
              </a:rPr>
              <a:t>. </a:t>
            </a:r>
            <a:r>
              <a:rPr lang="en-US" sz="1400" dirty="0">
                <a:solidFill>
                  <a:schemeClr val="bg2">
                    <a:lumMod val="10000"/>
                  </a:schemeClr>
                </a:solidFill>
              </a:rPr>
              <a:t>The cam and camshaft later appeared in European mechanisms from the 14th century</a:t>
            </a:r>
          </a:p>
          <a:p>
            <a:pPr algn="l" rtl="0"/>
            <a:r>
              <a:rPr lang="en-US" sz="1400" b="1" dirty="0">
                <a:solidFill>
                  <a:schemeClr val="bg2">
                    <a:lumMod val="10000"/>
                  </a:schemeClr>
                </a:solidFill>
              </a:rPr>
              <a:t>Crankshaft and crank-slider mechanism</a:t>
            </a:r>
          </a:p>
          <a:p>
            <a:pPr marL="0" indent="0" algn="l" rtl="0">
              <a:buNone/>
            </a:pPr>
            <a:r>
              <a:rPr lang="en-US" sz="1400" dirty="0">
                <a:solidFill>
                  <a:schemeClr val="bg2">
                    <a:lumMod val="10000"/>
                  </a:schemeClr>
                </a:solidFill>
              </a:rPr>
              <a:t>The eccentrically mounted handle of the rotary </a:t>
            </a:r>
            <a:r>
              <a:rPr lang="en-US" sz="1400" dirty="0" err="1">
                <a:solidFill>
                  <a:schemeClr val="bg2">
                    <a:lumMod val="10000"/>
                  </a:schemeClr>
                </a:solidFill>
              </a:rPr>
              <a:t>handmill</a:t>
            </a:r>
            <a:r>
              <a:rPr lang="en-US" sz="1400" dirty="0">
                <a:solidFill>
                  <a:schemeClr val="bg2">
                    <a:lumMod val="10000"/>
                  </a:schemeClr>
                </a:solidFill>
              </a:rPr>
              <a:t> in 5th century BC Spain that spread across the Roman Empire constitutes a crank.</a:t>
            </a:r>
            <a:r>
              <a:rPr lang="en-US" sz="1400" baseline="30000" dirty="0">
                <a:solidFill>
                  <a:schemeClr val="bg2">
                    <a:lumMod val="10000"/>
                  </a:schemeClr>
                </a:solidFill>
              </a:rPr>
              <a:t>[10]</a:t>
            </a:r>
            <a:r>
              <a:rPr lang="en-US" sz="1400" dirty="0">
                <a:solidFill>
                  <a:schemeClr val="bg2">
                    <a:lumMod val="10000"/>
                  </a:schemeClr>
                </a:solidFill>
              </a:rPr>
              <a:t> The earliest evidence of a crank and connecting rod mechanism dates to the 3rd century AD Hierapolis sawmill in the Roman Empire.</a:t>
            </a:r>
            <a:r>
              <a:rPr lang="en-US" sz="1400" baseline="30000" dirty="0">
                <a:solidFill>
                  <a:schemeClr val="bg2">
                    <a:lumMod val="10000"/>
                  </a:schemeClr>
                </a:solidFill>
              </a:rPr>
              <a:t>[10]</a:t>
            </a:r>
            <a:r>
              <a:rPr lang="en-US" sz="1400" dirty="0">
                <a:solidFill>
                  <a:schemeClr val="bg2">
                    <a:lumMod val="10000"/>
                  </a:schemeClr>
                </a:solidFill>
              </a:rPr>
              <a:t> The crank also appears in the mid-9th century in several of the hydraulic devices described by the </a:t>
            </a:r>
            <a:r>
              <a:rPr lang="en-US" sz="1400" dirty="0" err="1">
                <a:solidFill>
                  <a:schemeClr val="bg2">
                    <a:lumMod val="10000"/>
                  </a:schemeClr>
                </a:solidFill>
              </a:rPr>
              <a:t>Banū</a:t>
            </a:r>
            <a:r>
              <a:rPr lang="en-US" sz="1400" dirty="0">
                <a:solidFill>
                  <a:schemeClr val="bg2">
                    <a:lumMod val="10000"/>
                  </a:schemeClr>
                </a:solidFill>
              </a:rPr>
              <a:t> </a:t>
            </a:r>
            <a:r>
              <a:rPr lang="en-US" sz="1400" dirty="0" err="1">
                <a:solidFill>
                  <a:schemeClr val="bg2">
                    <a:lumMod val="10000"/>
                  </a:schemeClr>
                </a:solidFill>
              </a:rPr>
              <a:t>Mūsā</a:t>
            </a:r>
            <a:r>
              <a:rPr lang="en-US" sz="1400" dirty="0">
                <a:solidFill>
                  <a:schemeClr val="bg2">
                    <a:lumMod val="10000"/>
                  </a:schemeClr>
                </a:solidFill>
              </a:rPr>
              <a:t> brothers in their </a:t>
            </a:r>
            <a:r>
              <a:rPr lang="en-US" sz="1400" i="1" dirty="0">
                <a:solidFill>
                  <a:schemeClr val="bg2">
                    <a:lumMod val="10000"/>
                  </a:schemeClr>
                </a:solidFill>
              </a:rPr>
              <a:t>Book of Ingenious Devices</a:t>
            </a:r>
            <a:endParaRPr lang="en-US" sz="1400" dirty="0">
              <a:solidFill>
                <a:schemeClr val="bg2">
                  <a:lumMod val="10000"/>
                </a:schemeClr>
              </a:solidFill>
            </a:endParaRPr>
          </a:p>
          <a:p>
            <a:pPr algn="l" rtl="0"/>
            <a:r>
              <a:rPr lang="en-US" sz="1400" b="1" dirty="0">
                <a:solidFill>
                  <a:schemeClr val="bg2">
                    <a:lumMod val="10000"/>
                  </a:schemeClr>
                </a:solidFill>
              </a:rPr>
              <a:t>Escapement mechanism in a rotating wheel</a:t>
            </a:r>
          </a:p>
          <a:p>
            <a:pPr marL="0" indent="0" algn="l" rtl="0">
              <a:buNone/>
            </a:pPr>
            <a:r>
              <a:rPr lang="en-US" sz="1400" dirty="0">
                <a:solidFill>
                  <a:schemeClr val="bg2">
                    <a:lumMod val="10000"/>
                  </a:schemeClr>
                </a:solidFill>
              </a:rPr>
              <a:t>al-</a:t>
            </a:r>
            <a:r>
              <a:rPr lang="en-US" sz="1400" dirty="0" err="1">
                <a:solidFill>
                  <a:schemeClr val="bg2">
                    <a:lumMod val="10000"/>
                  </a:schemeClr>
                </a:solidFill>
              </a:rPr>
              <a:t>Jazari</a:t>
            </a:r>
            <a:r>
              <a:rPr lang="en-US" sz="1400" dirty="0">
                <a:solidFill>
                  <a:schemeClr val="bg2">
                    <a:lumMod val="10000"/>
                  </a:schemeClr>
                </a:solidFill>
              </a:rPr>
              <a:t> invented a method for controlling the speed of rotation of a wheel using an escapement mechanism.</a:t>
            </a:r>
          </a:p>
          <a:p>
            <a:pPr algn="l" rtl="0"/>
            <a:r>
              <a:rPr lang="en-US" sz="1400" b="1" dirty="0">
                <a:solidFill>
                  <a:schemeClr val="bg2">
                    <a:lumMod val="10000"/>
                  </a:schemeClr>
                </a:solidFill>
              </a:rPr>
              <a:t>Segmental gear</a:t>
            </a:r>
          </a:p>
          <a:p>
            <a:pPr marL="0" indent="0" algn="l" rtl="0">
              <a:buNone/>
            </a:pPr>
            <a:r>
              <a:rPr lang="en-US" sz="1400" dirty="0">
                <a:solidFill>
                  <a:schemeClr val="bg2">
                    <a:lumMod val="10000"/>
                  </a:schemeClr>
                </a:solidFill>
              </a:rPr>
              <a:t>A segmental gear is "a piece for receiving or communicating reciprocating motion from or to a cogwheel, consisting of a sector of a circular gear, or ring, having cogs on the periphery</a:t>
            </a:r>
          </a:p>
          <a:p>
            <a:pPr algn="l" rtl="0"/>
            <a:endParaRPr lang="ar-JO" sz="1400" dirty="0">
              <a:solidFill>
                <a:schemeClr val="bg2">
                  <a:lumMod val="10000"/>
                </a:schemeClr>
              </a:solidFill>
            </a:endParaRPr>
          </a:p>
        </p:txBody>
      </p:sp>
      <p:sp>
        <p:nvSpPr>
          <p:cNvPr id="2" name="Title 1"/>
          <p:cNvSpPr>
            <a:spLocks noGrp="1"/>
          </p:cNvSpPr>
          <p:nvPr>
            <p:ph type="title"/>
          </p:nvPr>
        </p:nvSpPr>
        <p:spPr>
          <a:xfrm>
            <a:off x="683568" y="4716"/>
            <a:ext cx="8229600" cy="114300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Al-</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Jazari</a:t>
            </a:r>
            <a:endParaRPr lang="ar-JO"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a:hlinkClick r:id="rId2" action="ppaction://hlinksldjump"/>
          </p:cNvPr>
          <p:cNvSpPr/>
          <p:nvPr/>
        </p:nvSpPr>
        <p:spPr>
          <a:xfrm>
            <a:off x="107504" y="116632"/>
            <a:ext cx="2016224" cy="86409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ar-JO"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a:hlinkClick r:id="rId3" action="ppaction://hlinksldjump"/>
          </p:cNvPr>
          <p:cNvSpPr/>
          <p:nvPr/>
        </p:nvSpPr>
        <p:spPr>
          <a:xfrm>
            <a:off x="7847856" y="-22901"/>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905649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421013"/>
          </a:xfrm>
        </p:spPr>
        <p:style>
          <a:lnRef idx="1">
            <a:schemeClr val="accent3"/>
          </a:lnRef>
          <a:fillRef idx="3">
            <a:schemeClr val="accent3"/>
          </a:fillRef>
          <a:effectRef idx="2">
            <a:schemeClr val="accent3"/>
          </a:effectRef>
          <a:fontRef idx="minor">
            <a:schemeClr val="lt1"/>
          </a:fontRef>
        </p:style>
        <p:txBody>
          <a:bodyPr>
            <a:noAutofit/>
          </a:bodyPr>
          <a:lstStyle/>
          <a:p>
            <a:pPr algn="l" rtl="0"/>
            <a:r>
              <a:rPr lang="en-US" sz="1400" b="1" dirty="0">
                <a:solidFill>
                  <a:schemeClr val="bg2">
                    <a:lumMod val="10000"/>
                  </a:schemeClr>
                </a:solidFill>
              </a:rPr>
              <a:t>Water-raising machines</a:t>
            </a:r>
          </a:p>
          <a:p>
            <a:pPr marL="0" indent="0" algn="l" rtl="0">
              <a:buNone/>
            </a:pPr>
            <a:r>
              <a:rPr lang="en-US" sz="1400" dirty="0">
                <a:solidFill>
                  <a:schemeClr val="bg2">
                    <a:lumMod val="10000"/>
                  </a:schemeClr>
                </a:solidFill>
              </a:rPr>
              <a:t>Al-</a:t>
            </a:r>
            <a:r>
              <a:rPr lang="en-US" sz="1400" dirty="0" err="1">
                <a:solidFill>
                  <a:schemeClr val="bg2">
                    <a:lumMod val="10000"/>
                  </a:schemeClr>
                </a:solidFill>
              </a:rPr>
              <a:t>Jazari</a:t>
            </a:r>
            <a:r>
              <a:rPr lang="en-US" sz="1400" dirty="0">
                <a:solidFill>
                  <a:schemeClr val="bg2">
                    <a:lumMod val="10000"/>
                  </a:schemeClr>
                </a:solidFill>
              </a:rPr>
              <a:t> invented five machines for raising water,</a:t>
            </a:r>
            <a:r>
              <a:rPr lang="en-US" sz="1400" baseline="30000" dirty="0">
                <a:solidFill>
                  <a:schemeClr val="bg2">
                    <a:lumMod val="10000"/>
                  </a:schemeClr>
                </a:solidFill>
              </a:rPr>
              <a:t>[21]</a:t>
            </a:r>
            <a:r>
              <a:rPr lang="en-US" sz="1400" dirty="0">
                <a:solidFill>
                  <a:schemeClr val="bg2">
                    <a:lumMod val="10000"/>
                  </a:schemeClr>
                </a:solidFill>
              </a:rPr>
              <a:t> as well as watermills and water wheels with cams on their axle used to operate automata,</a:t>
            </a:r>
            <a:r>
              <a:rPr lang="en-US" sz="1400" baseline="30000" dirty="0">
                <a:solidFill>
                  <a:schemeClr val="bg2">
                    <a:lumMod val="10000"/>
                  </a:schemeClr>
                </a:solidFill>
              </a:rPr>
              <a:t>[22]</a:t>
            </a:r>
            <a:r>
              <a:rPr lang="en-US" sz="1400" dirty="0">
                <a:solidFill>
                  <a:schemeClr val="bg2">
                    <a:lumMod val="10000"/>
                  </a:schemeClr>
                </a:solidFill>
              </a:rPr>
              <a:t> in the 12th and 13th centuries, and described them in 1206. It was in these water-raising machines that he introduced his most important ideas and components.</a:t>
            </a:r>
          </a:p>
          <a:p>
            <a:pPr algn="l" rtl="0"/>
            <a:r>
              <a:rPr lang="en-US" sz="1400" b="1" dirty="0">
                <a:solidFill>
                  <a:schemeClr val="bg2">
                    <a:lumMod val="10000"/>
                  </a:schemeClr>
                </a:solidFill>
              </a:rPr>
              <a:t>Double-action suction pump with valves and reciprocating piston </a:t>
            </a:r>
            <a:r>
              <a:rPr lang="en-US" sz="1400" b="1" dirty="0" smtClean="0">
                <a:solidFill>
                  <a:schemeClr val="bg2">
                    <a:lumMod val="10000"/>
                  </a:schemeClr>
                </a:solidFill>
              </a:rPr>
              <a:t>motion</a:t>
            </a:r>
          </a:p>
          <a:p>
            <a:pPr algn="l" rtl="0"/>
            <a:r>
              <a:rPr lang="en-US" sz="1400" dirty="0">
                <a:solidFill>
                  <a:schemeClr val="bg2">
                    <a:lumMod val="10000"/>
                  </a:schemeClr>
                </a:solidFill>
              </a:rPr>
              <a:t>The first known use of a true suction pipe (which sucks fluids into a partial vacuum) in a pump.</a:t>
            </a:r>
          </a:p>
          <a:p>
            <a:pPr algn="l" rtl="0"/>
            <a:r>
              <a:rPr lang="en-US" sz="1400" dirty="0">
                <a:solidFill>
                  <a:schemeClr val="bg2">
                    <a:lumMod val="10000"/>
                  </a:schemeClr>
                </a:solidFill>
              </a:rPr>
              <a:t>The first application of the double-acting principle.</a:t>
            </a:r>
          </a:p>
          <a:p>
            <a:pPr algn="l" rtl="0"/>
            <a:r>
              <a:rPr lang="en-US" sz="1400" dirty="0">
                <a:solidFill>
                  <a:schemeClr val="bg2">
                    <a:lumMod val="10000"/>
                  </a:schemeClr>
                </a:solidFill>
              </a:rPr>
              <a:t>The conversion of rotary to reciprocating motion, via the crank-connecting rod mechanism</a:t>
            </a:r>
            <a:r>
              <a:rPr lang="en-US" sz="1400" dirty="0" smtClean="0">
                <a:solidFill>
                  <a:schemeClr val="bg2">
                    <a:lumMod val="10000"/>
                  </a:schemeClr>
                </a:solidFill>
              </a:rPr>
              <a:t>.</a:t>
            </a:r>
          </a:p>
          <a:p>
            <a:pPr algn="l" rtl="0"/>
            <a:r>
              <a:rPr lang="en-US" sz="1400" b="1" dirty="0" smtClean="0">
                <a:solidFill>
                  <a:schemeClr val="bg2">
                    <a:lumMod val="10000"/>
                  </a:schemeClr>
                </a:solidFill>
              </a:rPr>
              <a:t>Automata</a:t>
            </a:r>
          </a:p>
          <a:p>
            <a:pPr algn="l" rtl="0"/>
            <a:r>
              <a:rPr lang="en-US" sz="1400" dirty="0">
                <a:solidFill>
                  <a:schemeClr val="bg2">
                    <a:lumMod val="10000"/>
                  </a:schemeClr>
                </a:solidFill>
              </a:rPr>
              <a:t>al-</a:t>
            </a:r>
            <a:r>
              <a:rPr lang="en-US" sz="1400" dirty="0" err="1">
                <a:solidFill>
                  <a:schemeClr val="bg2">
                    <a:lumMod val="10000"/>
                  </a:schemeClr>
                </a:solidFill>
              </a:rPr>
              <a:t>Jazari</a:t>
            </a:r>
            <a:r>
              <a:rPr lang="en-US" sz="1400" dirty="0">
                <a:solidFill>
                  <a:schemeClr val="bg2">
                    <a:lumMod val="10000"/>
                  </a:schemeClr>
                </a:solidFill>
              </a:rPr>
              <a:t> built automated moving peacocks driven by hydropower.</a:t>
            </a:r>
            <a:r>
              <a:rPr lang="en-US" sz="1400" baseline="30000" dirty="0">
                <a:solidFill>
                  <a:schemeClr val="bg2">
                    <a:lumMod val="10000"/>
                  </a:schemeClr>
                </a:solidFill>
              </a:rPr>
              <a:t>[29]</a:t>
            </a:r>
            <a:r>
              <a:rPr lang="en-US" sz="1400" dirty="0">
                <a:solidFill>
                  <a:schemeClr val="bg2">
                    <a:lumMod val="10000"/>
                  </a:schemeClr>
                </a:solidFill>
              </a:rPr>
              <a:t> He also invented the earliest known automatic gates, which were driven by hydropower.</a:t>
            </a:r>
            <a:r>
              <a:rPr lang="en-US" sz="1400" baseline="30000" dirty="0">
                <a:solidFill>
                  <a:schemeClr val="bg2">
                    <a:lumMod val="10000"/>
                  </a:schemeClr>
                </a:solidFill>
              </a:rPr>
              <a:t>[28]</a:t>
            </a:r>
            <a:r>
              <a:rPr lang="en-US" sz="1400" dirty="0">
                <a:solidFill>
                  <a:schemeClr val="bg2">
                    <a:lumMod val="10000"/>
                  </a:schemeClr>
                </a:solidFill>
              </a:rPr>
              <a:t> He also created automatic doors as part of one of his elaborate water clocks,</a:t>
            </a:r>
            <a:r>
              <a:rPr lang="en-US" sz="1400" baseline="30000" dirty="0">
                <a:solidFill>
                  <a:schemeClr val="bg2">
                    <a:lumMod val="10000"/>
                  </a:schemeClr>
                </a:solidFill>
              </a:rPr>
              <a:t>[1]</a:t>
            </a:r>
            <a:r>
              <a:rPr lang="en-US" sz="1400" dirty="0">
                <a:solidFill>
                  <a:schemeClr val="bg2">
                    <a:lumMod val="10000"/>
                  </a:schemeClr>
                </a:solidFill>
              </a:rPr>
              <a:t> and designed and constructed a number of other automata, including automatic machines, home appliances, and musical automata powered by water.</a:t>
            </a:r>
            <a:r>
              <a:rPr lang="en-US" sz="1400" baseline="30000" dirty="0">
                <a:solidFill>
                  <a:schemeClr val="bg2">
                    <a:lumMod val="10000"/>
                  </a:schemeClr>
                </a:solidFill>
              </a:rPr>
              <a:t>[30]</a:t>
            </a:r>
            <a:r>
              <a:rPr lang="en-US" sz="1400" dirty="0">
                <a:solidFill>
                  <a:schemeClr val="bg2">
                    <a:lumMod val="10000"/>
                  </a:schemeClr>
                </a:solidFill>
              </a:rPr>
              <a:t> He also invented water wheels with cams on their axle used to operate automata.</a:t>
            </a:r>
            <a:r>
              <a:rPr lang="en-US" sz="1400" baseline="30000" dirty="0">
                <a:solidFill>
                  <a:schemeClr val="bg2">
                    <a:lumMod val="10000"/>
                  </a:schemeClr>
                </a:solidFill>
              </a:rPr>
              <a:t>[22]</a:t>
            </a:r>
            <a:r>
              <a:rPr lang="en-US" sz="1400" dirty="0">
                <a:solidFill>
                  <a:schemeClr val="bg2">
                    <a:lumMod val="10000"/>
                  </a:schemeClr>
                </a:solidFill>
              </a:rPr>
              <a:t> According to </a:t>
            </a:r>
            <a:r>
              <a:rPr lang="en-US" sz="1400" i="1" dirty="0" err="1">
                <a:solidFill>
                  <a:schemeClr val="bg2">
                    <a:lumMod val="10000"/>
                  </a:schemeClr>
                </a:solidFill>
              </a:rPr>
              <a:t>Encyclopædia</a:t>
            </a:r>
            <a:r>
              <a:rPr lang="en-US" sz="1400" i="1" dirty="0">
                <a:solidFill>
                  <a:schemeClr val="bg2">
                    <a:lumMod val="10000"/>
                  </a:schemeClr>
                </a:solidFill>
              </a:rPr>
              <a:t> Britannica</a:t>
            </a:r>
            <a:r>
              <a:rPr lang="en-US" sz="1400" dirty="0">
                <a:solidFill>
                  <a:schemeClr val="bg2">
                    <a:lumMod val="10000"/>
                  </a:schemeClr>
                </a:solidFill>
              </a:rPr>
              <a:t>, the Italian Renaissance inventor Leonardo da Vinci may have been influenced by the classic automata of al-</a:t>
            </a:r>
            <a:r>
              <a:rPr lang="en-US" sz="1400" dirty="0" err="1">
                <a:solidFill>
                  <a:schemeClr val="bg2">
                    <a:lumMod val="10000"/>
                  </a:schemeClr>
                </a:solidFill>
              </a:rPr>
              <a:t>Jazari</a:t>
            </a:r>
            <a:endParaRPr lang="en-US" sz="1400" dirty="0" smtClean="0">
              <a:solidFill>
                <a:schemeClr val="bg2">
                  <a:lumMod val="10000"/>
                </a:schemeClr>
              </a:solidFill>
            </a:endParaRPr>
          </a:p>
        </p:txBody>
      </p:sp>
      <p:sp>
        <p:nvSpPr>
          <p:cNvPr id="4" name="Title 1"/>
          <p:cNvSpPr>
            <a:spLocks noGrp="1"/>
          </p:cNvSpPr>
          <p:nvPr>
            <p:ph type="title"/>
          </p:nvPr>
        </p:nvSpPr>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Al-</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Jazari</a:t>
            </a:r>
            <a:endParaRPr lang="ar-JO"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Rectangle 4">
            <a:hlinkClick r:id="rId2" action="ppaction://hlinksldjump"/>
          </p:cNvPr>
          <p:cNvSpPr/>
          <p:nvPr/>
        </p:nvSpPr>
        <p:spPr>
          <a:xfrm>
            <a:off x="107504" y="116632"/>
            <a:ext cx="2016224" cy="86409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ar-JO"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a:hlinkClick r:id="rId3" action="ppaction://hlinksldjump"/>
          </p:cNvPr>
          <p:cNvSpPr/>
          <p:nvPr/>
        </p:nvSpPr>
        <p:spPr>
          <a:xfrm>
            <a:off x="7847856" y="-22901"/>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429977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40471" y="3246665"/>
            <a:ext cx="2160240" cy="288032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899592" y="223887"/>
            <a:ext cx="7756263" cy="1054250"/>
          </a:xfrm>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Al-</a:t>
            </a:r>
            <a:r>
              <a:rPr lang="en-U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Jazari</a:t>
            </a:r>
            <a:endParaRPr lang="ar-JO"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92080" y="2132856"/>
            <a:ext cx="2933700" cy="359372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9552" y="476672"/>
            <a:ext cx="1790700" cy="25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5004048" y="5803820"/>
            <a:ext cx="374441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smtClean="0"/>
              <a:t>First robot used in house serving</a:t>
            </a:r>
            <a:endParaRPr lang="ar-JO" dirty="0"/>
          </a:p>
        </p:txBody>
      </p:sp>
      <p:sp>
        <p:nvSpPr>
          <p:cNvPr id="11" name="TextBox 10"/>
          <p:cNvSpPr txBox="1"/>
          <p:nvPr/>
        </p:nvSpPr>
        <p:spPr>
          <a:xfrm>
            <a:off x="576980" y="4653136"/>
            <a:ext cx="194421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en-US" dirty="0" smtClean="0"/>
              <a:t>Legendary Elephant </a:t>
            </a:r>
            <a:r>
              <a:rPr lang="en-US" dirty="0" err="1" smtClean="0"/>
              <a:t>colock</a:t>
            </a:r>
            <a:endParaRPr lang="ar-JO" dirty="0"/>
          </a:p>
        </p:txBody>
      </p:sp>
      <p:sp>
        <p:nvSpPr>
          <p:cNvPr id="12" name="Rectangle 11">
            <a:hlinkClick r:id="rId5"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973461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5"/>
          </a:lnRef>
          <a:fillRef idx="3">
            <a:schemeClr val="accent5"/>
          </a:fillRef>
          <a:effectRef idx="2">
            <a:schemeClr val="accent5"/>
          </a:effectRef>
          <a:fontRef idx="minor">
            <a:schemeClr val="lt1"/>
          </a:fontRef>
        </p:style>
        <p:txBody>
          <a:bodyPr>
            <a:normAutofit fontScale="92500" lnSpcReduction="10000"/>
          </a:bodyPr>
          <a:lstStyle/>
          <a:p>
            <a:pPr algn="l" rtl="0"/>
            <a:r>
              <a:rPr lang="en-US" sz="1800" dirty="0" smtClean="0">
                <a:solidFill>
                  <a:schemeClr val="tx1"/>
                </a:solidFill>
              </a:rPr>
              <a:t>Muslim </a:t>
            </a:r>
            <a:r>
              <a:rPr lang="en-US" sz="1800" dirty="0" err="1">
                <a:solidFill>
                  <a:schemeClr val="tx1"/>
                </a:solidFill>
              </a:rPr>
              <a:t>Andalusian</a:t>
            </a:r>
            <a:r>
              <a:rPr lang="en-US" sz="1800" dirty="0">
                <a:solidFill>
                  <a:schemeClr val="tx1"/>
                </a:solidFill>
              </a:rPr>
              <a:t> polymath:</a:t>
            </a:r>
            <a:r>
              <a:rPr lang="en-US" sz="1800" baseline="30000" dirty="0">
                <a:solidFill>
                  <a:schemeClr val="tx1"/>
                </a:solidFill>
              </a:rPr>
              <a:t>[1][2]</a:t>
            </a:r>
            <a:r>
              <a:rPr lang="en-US" sz="1800" dirty="0">
                <a:solidFill>
                  <a:schemeClr val="tx1"/>
                </a:solidFill>
              </a:rPr>
              <a:t> an inventor, engineer, </a:t>
            </a:r>
            <a:r>
              <a:rPr lang="en-US" sz="1800" dirty="0" err="1" smtClean="0">
                <a:solidFill>
                  <a:schemeClr val="tx1"/>
                </a:solidFill>
              </a:rPr>
              <a:t>aviator,physician</a:t>
            </a:r>
            <a:r>
              <a:rPr lang="en-US" sz="1800" dirty="0">
                <a:solidFill>
                  <a:schemeClr val="tx1"/>
                </a:solidFill>
              </a:rPr>
              <a:t>, Arabic poet, and </a:t>
            </a:r>
            <a:r>
              <a:rPr lang="en-US" sz="1800" dirty="0" err="1">
                <a:solidFill>
                  <a:schemeClr val="tx1"/>
                </a:solidFill>
              </a:rPr>
              <a:t>Andalusian</a:t>
            </a:r>
            <a:r>
              <a:rPr lang="en-US" sz="1800" dirty="0">
                <a:solidFill>
                  <a:schemeClr val="tx1"/>
                </a:solidFill>
              </a:rPr>
              <a:t> musician.</a:t>
            </a:r>
            <a:r>
              <a:rPr lang="en-US" sz="1800" baseline="30000" dirty="0">
                <a:solidFill>
                  <a:schemeClr val="tx1"/>
                </a:solidFill>
              </a:rPr>
              <a:t>[2]</a:t>
            </a:r>
            <a:r>
              <a:rPr lang="en-US" sz="1800" dirty="0">
                <a:solidFill>
                  <a:schemeClr val="tx1"/>
                </a:solidFill>
              </a:rPr>
              <a:t> Of Berber descent, he was born in </a:t>
            </a:r>
            <a:r>
              <a:rPr lang="en-US" sz="1800" dirty="0" err="1">
                <a:solidFill>
                  <a:schemeClr val="tx1"/>
                </a:solidFill>
              </a:rPr>
              <a:t>Izn</a:t>
            </a:r>
            <a:r>
              <a:rPr lang="en-US" sz="1800" dirty="0">
                <a:solidFill>
                  <a:schemeClr val="tx1"/>
                </a:solidFill>
              </a:rPr>
              <a:t>-Rand </a:t>
            </a:r>
            <a:r>
              <a:rPr lang="en-US" sz="1800" dirty="0" err="1">
                <a:solidFill>
                  <a:schemeClr val="tx1"/>
                </a:solidFill>
              </a:rPr>
              <a:t>Onda</a:t>
            </a:r>
            <a:r>
              <a:rPr lang="en-US" sz="1800" dirty="0">
                <a:solidFill>
                  <a:schemeClr val="tx1"/>
                </a:solidFill>
              </a:rPr>
              <a:t>, Al-</a:t>
            </a:r>
            <a:r>
              <a:rPr lang="en-US" sz="1800" dirty="0" err="1">
                <a:solidFill>
                  <a:schemeClr val="tx1"/>
                </a:solidFill>
              </a:rPr>
              <a:t>Andalus</a:t>
            </a:r>
            <a:r>
              <a:rPr lang="en-US" sz="1800" dirty="0">
                <a:solidFill>
                  <a:schemeClr val="tx1"/>
                </a:solidFill>
              </a:rPr>
              <a:t> (today's Ronda, Spain), and lived in the Emirate of Córdoba. He is known for an early attempt at </a:t>
            </a:r>
            <a:r>
              <a:rPr lang="en-US" sz="1800" dirty="0" smtClean="0">
                <a:solidFill>
                  <a:schemeClr val="tx1"/>
                </a:solidFill>
              </a:rPr>
              <a:t>aviation</a:t>
            </a:r>
            <a:endParaRPr lang="ar-JO" sz="1800" dirty="0" smtClean="0">
              <a:solidFill>
                <a:schemeClr val="tx1"/>
              </a:solidFill>
            </a:endParaRPr>
          </a:p>
          <a:p>
            <a:pPr marL="0" indent="0" algn="l" rtl="0">
              <a:buNone/>
            </a:pPr>
            <a:r>
              <a:rPr lang="en-US" sz="1800" dirty="0" smtClean="0">
                <a:solidFill>
                  <a:schemeClr val="tx1"/>
                </a:solidFill>
              </a:rPr>
              <a:t>1-</a:t>
            </a:r>
            <a:r>
              <a:rPr lang="ar-JO" sz="1800" dirty="0" smtClean="0">
                <a:solidFill>
                  <a:schemeClr val="tx1"/>
                </a:solidFill>
              </a:rPr>
              <a:t> </a:t>
            </a:r>
            <a:r>
              <a:rPr lang="en-US" sz="1800" dirty="0" smtClean="0">
                <a:solidFill>
                  <a:schemeClr val="tx1"/>
                </a:solidFill>
              </a:rPr>
              <a:t>Al-</a:t>
            </a:r>
            <a:r>
              <a:rPr lang="en-US" sz="1800" dirty="0" err="1" smtClean="0">
                <a:solidFill>
                  <a:schemeClr val="tx1"/>
                </a:solidFill>
              </a:rPr>
              <a:t>Yaqatta</a:t>
            </a:r>
            <a:r>
              <a:rPr lang="en-US" sz="1800" dirty="0" smtClean="0">
                <a:solidFill>
                  <a:schemeClr val="tx1"/>
                </a:solidFill>
              </a:rPr>
              <a:t>: machine to know the time, works on hydraulics.</a:t>
            </a:r>
          </a:p>
          <a:p>
            <a:pPr marL="0" indent="0" algn="l" rtl="0">
              <a:buNone/>
            </a:pPr>
            <a:r>
              <a:rPr lang="en-US" sz="1800" dirty="0" smtClean="0">
                <a:solidFill>
                  <a:schemeClr val="tx1"/>
                </a:solidFill>
              </a:rPr>
              <a:t>2- Al-</a:t>
            </a:r>
            <a:r>
              <a:rPr lang="en-US" sz="1800" dirty="0" err="1" smtClean="0">
                <a:solidFill>
                  <a:schemeClr val="tx1"/>
                </a:solidFill>
              </a:rPr>
              <a:t>Mankala</a:t>
            </a:r>
            <a:r>
              <a:rPr lang="en-US" sz="1800" dirty="0" smtClean="0">
                <a:solidFill>
                  <a:schemeClr val="tx1"/>
                </a:solidFill>
              </a:rPr>
              <a:t>: Engineering tool to know the time.</a:t>
            </a:r>
          </a:p>
          <a:p>
            <a:pPr marL="0" indent="0" algn="l" rtl="0">
              <a:buNone/>
            </a:pPr>
            <a:r>
              <a:rPr lang="en-US" sz="1800" dirty="0" smtClean="0">
                <a:solidFill>
                  <a:schemeClr val="tx1"/>
                </a:solidFill>
              </a:rPr>
              <a:t>3- That Al-</a:t>
            </a:r>
            <a:r>
              <a:rPr lang="en-US" sz="1800" dirty="0" err="1" smtClean="0">
                <a:solidFill>
                  <a:schemeClr val="tx1"/>
                </a:solidFill>
              </a:rPr>
              <a:t>Halk</a:t>
            </a:r>
            <a:r>
              <a:rPr lang="en-US" sz="1800" dirty="0" smtClean="0">
                <a:solidFill>
                  <a:schemeClr val="tx1"/>
                </a:solidFill>
              </a:rPr>
              <a:t>: machine like </a:t>
            </a:r>
            <a:r>
              <a:rPr lang="en-US" sz="1800" dirty="0" err="1" smtClean="0">
                <a:solidFill>
                  <a:schemeClr val="tx1"/>
                </a:solidFill>
              </a:rPr>
              <a:t>Istterlabs</a:t>
            </a:r>
            <a:r>
              <a:rPr lang="en-US" sz="1800" dirty="0" smtClean="0">
                <a:solidFill>
                  <a:schemeClr val="tx1"/>
                </a:solidFill>
              </a:rPr>
              <a:t>, used to detect sun, moon and other stars and planets, and their orbits.</a:t>
            </a:r>
          </a:p>
          <a:p>
            <a:pPr marL="0" indent="0" algn="l" rtl="0">
              <a:buNone/>
            </a:pPr>
            <a:r>
              <a:rPr lang="en-US" sz="1800" dirty="0" smtClean="0">
                <a:solidFill>
                  <a:schemeClr val="tx1"/>
                </a:solidFill>
              </a:rPr>
              <a:t>4- Sky Dome: Beautiful paintings in the house, seems to be the sky and its contents, and there he did the first simulation of lighting and thunder.</a:t>
            </a:r>
          </a:p>
          <a:p>
            <a:pPr marL="0" indent="0" algn="l" rtl="0">
              <a:buNone/>
            </a:pPr>
            <a:r>
              <a:rPr lang="en-US" sz="1800" dirty="0" smtClean="0">
                <a:solidFill>
                  <a:schemeClr val="tx1"/>
                </a:solidFill>
              </a:rPr>
              <a:t>5- was the first to produce glass from stone and sand.</a:t>
            </a:r>
          </a:p>
          <a:p>
            <a:pPr marL="0" indent="0" algn="l" rtl="0">
              <a:buNone/>
            </a:pPr>
            <a:r>
              <a:rPr lang="en-US" sz="1800" dirty="0" smtClean="0">
                <a:solidFill>
                  <a:schemeClr val="tx1"/>
                </a:solidFill>
              </a:rPr>
              <a:t>6- was the first one who thought about flying (1000 years before wrights brothers), and he was the first astronaut, and he invented the first flying machine.</a:t>
            </a:r>
            <a:endParaRPr lang="ar-JO" sz="1800" dirty="0" smtClean="0">
              <a:solidFill>
                <a:schemeClr val="tx1"/>
              </a:solidFill>
            </a:endParaRPr>
          </a:p>
        </p:txBody>
      </p:sp>
      <p:sp>
        <p:nvSpPr>
          <p:cNvPr id="2" name="Title 1"/>
          <p:cNvSpPr>
            <a:spLocks noGrp="1"/>
          </p:cNvSpPr>
          <p:nvPr>
            <p:ph type="title"/>
          </p:nvPr>
        </p:nvSpPr>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Abbas bin Firnas</a:t>
            </a:r>
            <a:endParaRPr lang="ar-JO"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Rectangle 4">
            <a:hlinkClick r:id="rId2" action="ppaction://hlinksldjump"/>
          </p:cNvPr>
          <p:cNvSpPr/>
          <p:nvPr/>
        </p:nvSpPr>
        <p:spPr>
          <a:xfrm>
            <a:off x="107504" y="116632"/>
            <a:ext cx="2088232" cy="93610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Next</a:t>
            </a:r>
            <a:endParaRPr lang="ar-JO"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a:hlinkClick r:id="rId3"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959486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1520" y="2348880"/>
            <a:ext cx="4423459" cy="208823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619672" y="764704"/>
            <a:ext cx="7756263" cy="1054250"/>
          </a:xfrm>
        </p:spPr>
        <p:txBody>
          <a:bodyPr/>
          <a:lstStyle/>
          <a:p>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Abbas bin Firnas</a:t>
            </a:r>
            <a:endParaRPr lang="ar-JO"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1520" y="271106"/>
            <a:ext cx="2272110" cy="2232248"/>
          </a:xfrm>
          <a:prstGeom prst="rect">
            <a:avLst/>
          </a:prstGeom>
          <a:ln>
            <a:noFill/>
          </a:ln>
          <a:effectLst>
            <a:softEdge rad="112500"/>
          </a:effectLst>
        </p:spPr>
      </p:pic>
      <p:pic>
        <p:nvPicPr>
          <p:cNvPr id="1027" name="Picture 3" descr="C:\Users\Motasem\Pictures\islamic%20planetarium.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23928" y="3573016"/>
            <a:ext cx="2230082" cy="24849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C:\Users\Motasem\Pictures\getimage(2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47731" y="3232784"/>
            <a:ext cx="2000250" cy="2019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29" name="Picture 5" descr="C:\Users\Motasem\Pictures\531px-Protractor1_svg.pn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1560" y="4106499"/>
            <a:ext cx="2278881" cy="2278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847731" y="5517232"/>
            <a:ext cx="200025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en-US" dirty="0" smtClean="0"/>
              <a:t>Al-</a:t>
            </a:r>
            <a:r>
              <a:rPr lang="en-US" dirty="0" err="1" smtClean="0"/>
              <a:t>Yakkatah</a:t>
            </a:r>
            <a:endParaRPr lang="ar-JO" dirty="0"/>
          </a:p>
        </p:txBody>
      </p:sp>
      <p:sp>
        <p:nvSpPr>
          <p:cNvPr id="7" name="TextBox 6"/>
          <p:cNvSpPr txBox="1"/>
          <p:nvPr/>
        </p:nvSpPr>
        <p:spPr>
          <a:xfrm>
            <a:off x="3705738" y="6200714"/>
            <a:ext cx="295016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en-US" dirty="0" smtClean="0"/>
              <a:t>That Al-</a:t>
            </a:r>
            <a:r>
              <a:rPr lang="en-US" dirty="0" err="1" smtClean="0"/>
              <a:t>Halk</a:t>
            </a:r>
            <a:endParaRPr lang="ar-JO" dirty="0"/>
          </a:p>
        </p:txBody>
      </p:sp>
      <p:sp>
        <p:nvSpPr>
          <p:cNvPr id="12" name="TextBox 11"/>
          <p:cNvSpPr txBox="1"/>
          <p:nvPr/>
        </p:nvSpPr>
        <p:spPr>
          <a:xfrm>
            <a:off x="418250" y="6350220"/>
            <a:ext cx="295016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en-US" dirty="0" smtClean="0"/>
              <a:t>Al-</a:t>
            </a:r>
            <a:r>
              <a:rPr lang="en-US" dirty="0" err="1" smtClean="0"/>
              <a:t>Minkala</a:t>
            </a:r>
            <a:endParaRPr lang="ar-JO" dirty="0"/>
          </a:p>
        </p:txBody>
      </p:sp>
      <p:sp>
        <p:nvSpPr>
          <p:cNvPr id="13" name="TextBox 12"/>
          <p:cNvSpPr txBox="1"/>
          <p:nvPr/>
        </p:nvSpPr>
        <p:spPr>
          <a:xfrm>
            <a:off x="418250" y="2780928"/>
            <a:ext cx="328748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1">
            <a:spAutoFit/>
          </a:bodyPr>
          <a:lstStyle/>
          <a:p>
            <a:pPr algn="ctr"/>
            <a:r>
              <a:rPr lang="en-US" dirty="0" smtClean="0"/>
              <a:t>Bin Firnas Flying Experiment</a:t>
            </a:r>
            <a:endParaRPr lang="ar-JO" dirty="0"/>
          </a:p>
        </p:txBody>
      </p:sp>
      <p:sp>
        <p:nvSpPr>
          <p:cNvPr id="14" name="Rectangle 13">
            <a:hlinkClick r:id="rId7" action="ppaction://hlinksldjump"/>
          </p:cNvPr>
          <p:cNvSpPr/>
          <p:nvPr/>
        </p:nvSpPr>
        <p:spPr>
          <a:xfrm>
            <a:off x="7847856" y="-3234"/>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796359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a:bodyPr>
          <a:lstStyle/>
          <a:p>
            <a:pPr algn="l" rtl="0"/>
            <a:r>
              <a:rPr lang="en-US" dirty="0" smtClean="0"/>
              <a:t>Abu </a:t>
            </a:r>
            <a:r>
              <a:rPr lang="en-US" dirty="0" err="1" smtClean="0"/>
              <a:t>Asa`d</a:t>
            </a:r>
            <a:r>
              <a:rPr lang="en-US" dirty="0" smtClean="0"/>
              <a:t>, </a:t>
            </a:r>
            <a:r>
              <a:rPr lang="en-US" dirty="0" err="1" smtClean="0"/>
              <a:t>A`bdulrahman</a:t>
            </a:r>
            <a:r>
              <a:rPr lang="en-US" dirty="0" smtClean="0"/>
              <a:t> bin </a:t>
            </a:r>
            <a:r>
              <a:rPr lang="en-US" dirty="0" err="1" smtClean="0"/>
              <a:t>Yunus</a:t>
            </a:r>
            <a:r>
              <a:rPr lang="en-US" dirty="0" smtClean="0"/>
              <a:t> Al-</a:t>
            </a:r>
            <a:r>
              <a:rPr lang="en-US" dirty="0" err="1" smtClean="0"/>
              <a:t>Sadafi</a:t>
            </a:r>
            <a:r>
              <a:rPr lang="en-US" dirty="0" smtClean="0"/>
              <a:t> Al-</a:t>
            </a:r>
            <a:r>
              <a:rPr lang="en-US" dirty="0" err="1" smtClean="0"/>
              <a:t>Misri</a:t>
            </a:r>
            <a:r>
              <a:rPr lang="en-US" dirty="0" smtClean="0"/>
              <a:t>, born in Egypt in 950, and dead there in 1009.</a:t>
            </a:r>
          </a:p>
          <a:p>
            <a:pPr algn="l" rtl="0"/>
            <a:r>
              <a:rPr lang="en-US" dirty="0" smtClean="0"/>
              <a:t>One of the most famous Arabs astrology scientists.</a:t>
            </a:r>
          </a:p>
          <a:p>
            <a:pPr algn="l" rtl="0"/>
            <a:r>
              <a:rPr lang="en-US" dirty="0" smtClean="0"/>
              <a:t>He was the first to invent Pendulum(before Galileo by 600 years), and he established a space center in Fostat.</a:t>
            </a:r>
          </a:p>
          <a:p>
            <a:pPr algn="l" rtl="0"/>
            <a:r>
              <a:rPr lang="en-US" dirty="0" smtClean="0"/>
              <a:t>He Proofed the increases in moon motion, calculated the slope of horoscopes, so it came much accurate than any other calculations been done before the new astronomic devices, and one of the moon crater in the dark side has his name.</a:t>
            </a:r>
            <a:endParaRPr lang="ar-JO" dirty="0" smtClean="0"/>
          </a:p>
        </p:txBody>
      </p:sp>
      <p:sp>
        <p:nvSpPr>
          <p:cNvPr id="2" name="Title 1"/>
          <p:cNvSpPr>
            <a:spLocks noGrp="1"/>
          </p:cNvSpPr>
          <p:nvPr>
            <p:ph type="title"/>
          </p:nvPr>
        </p:nvSpPr>
        <p:spPr>
          <a:xfrm>
            <a:off x="733431" y="836712"/>
            <a:ext cx="7756263" cy="1054250"/>
          </a:xfrm>
        </p:spPr>
        <p:txBody>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Ibn </a:t>
            </a:r>
            <a:r>
              <a:rPr lang="en-US"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Yunus</a:t>
            </a:r>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Al-</a:t>
            </a:r>
            <a:r>
              <a:rPr lang="en-US"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Misri</a:t>
            </a:r>
            <a:endParaRPr lang="ar-JO"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4" name="Rectangle 3">
            <a:hlinkClick r:id="rId2" action="ppaction://hlinksldjump"/>
          </p:cNvPr>
          <p:cNvSpPr/>
          <p:nvPr/>
        </p:nvSpPr>
        <p:spPr>
          <a:xfrm>
            <a:off x="107504" y="116632"/>
            <a:ext cx="1944216" cy="93610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Next</a:t>
            </a:r>
            <a:endParaRPr lang="ar-JO"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a:hlinkClick r:id="rId3" action="ppaction://hlinksldjump"/>
          </p:cNvPr>
          <p:cNvSpPr/>
          <p:nvPr/>
        </p:nvSpPr>
        <p:spPr>
          <a:xfrm>
            <a:off x="7847856" y="-5824"/>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4221559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724128" y="2694101"/>
            <a:ext cx="3057128" cy="3347555"/>
          </a:xfrm>
          <a:prstGeom prst="rect">
            <a:avLst/>
          </a:prstGeom>
          <a:ln>
            <a:noFill/>
          </a:ln>
          <a:effectLst>
            <a:outerShdw blurRad="292100" dist="139700" dir="2700000" algn="tl" rotWithShape="0">
              <a:srgbClr val="333333">
                <a:alpha val="65000"/>
              </a:srgbClr>
            </a:outerShdw>
          </a:effectLst>
        </p:spPr>
      </p:pic>
      <p:sp>
        <p:nvSpPr>
          <p:cNvPr id="4" name="Title 1"/>
          <p:cNvSpPr>
            <a:spLocks noGrp="1"/>
          </p:cNvSpPr>
          <p:nvPr>
            <p:ph type="title"/>
          </p:nvPr>
        </p:nvSpPr>
        <p:spPr>
          <a:xfrm>
            <a:off x="1387737" y="706783"/>
            <a:ext cx="7756263" cy="1054250"/>
          </a:xfrm>
        </p:spPr>
        <p:txBody>
          <a:bodyPr/>
          <a:lstStyle/>
          <a:p>
            <a:r>
              <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Ibn </a:t>
            </a:r>
            <a:r>
              <a:rPr lang="en-US"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Yunus</a:t>
            </a:r>
            <a:r>
              <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Al-</a:t>
            </a:r>
            <a:r>
              <a:rPr lang="en-US" b="1"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Misri</a:t>
            </a:r>
            <a:endParaRPr lang="ar-JO"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6" name="TextBox 5"/>
          <p:cNvSpPr txBox="1"/>
          <p:nvPr/>
        </p:nvSpPr>
        <p:spPr>
          <a:xfrm>
            <a:off x="5940152" y="6184396"/>
            <a:ext cx="288032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dirty="0" smtClean="0"/>
              <a:t>Moon Calendaring device</a:t>
            </a:r>
            <a:endParaRPr lang="ar-JO" dirty="0"/>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162346"/>
            <a:ext cx="1743075" cy="2143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29713" y="2361968"/>
            <a:ext cx="1287785" cy="216615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317498" y="3260381"/>
            <a:ext cx="1647825"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dirty="0" smtClean="0"/>
              <a:t>Pendulum</a:t>
            </a:r>
            <a:endParaRPr lang="ar-JO" dirty="0"/>
          </a:p>
        </p:txBody>
      </p:sp>
      <p:pic>
        <p:nvPicPr>
          <p:cNvPr id="2050" name="Picture 2" descr="C:\Users\Motasem\Pictures\152k.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4073" y="4667428"/>
            <a:ext cx="4009156" cy="134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828775" y="6028761"/>
            <a:ext cx="3674454"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en-US" dirty="0" smtClean="0"/>
              <a:t>Ibn </a:t>
            </a:r>
            <a:r>
              <a:rPr lang="en-US" dirty="0" err="1" smtClean="0"/>
              <a:t>Yunus</a:t>
            </a:r>
            <a:r>
              <a:rPr lang="en-US" dirty="0" smtClean="0"/>
              <a:t> Explanation of the earth, moon and sun movements</a:t>
            </a:r>
            <a:endParaRPr lang="ar-JO" dirty="0"/>
          </a:p>
        </p:txBody>
      </p:sp>
      <p:sp>
        <p:nvSpPr>
          <p:cNvPr id="12" name="Rectangle 11">
            <a:hlinkClick r:id="rId6" action="ppaction://hlinksldjump"/>
          </p:cNvPr>
          <p:cNvSpPr/>
          <p:nvPr/>
        </p:nvSpPr>
        <p:spPr>
          <a:xfrm>
            <a:off x="7847856" y="0"/>
            <a:ext cx="1296144" cy="54868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Back</a:t>
            </a:r>
            <a:endParaRPr lang="ar-JO"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26791621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258</TotalTime>
  <Words>1466</Words>
  <Application>Microsoft Office PowerPoint</Application>
  <PresentationFormat>Affichage à l'écran (4:3)</PresentationFormat>
  <Paragraphs>133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Hardcover</vt:lpstr>
      <vt:lpstr>Muslim Scientists</vt:lpstr>
      <vt:lpstr>List of the Muslims Scientists Prat1</vt:lpstr>
      <vt:lpstr>Al-Jazari</vt:lpstr>
      <vt:lpstr>Al-Jazari</vt:lpstr>
      <vt:lpstr>Al-Jazari</vt:lpstr>
      <vt:lpstr>Abbas bin Firnas</vt:lpstr>
      <vt:lpstr>Abbas bin Firnas</vt:lpstr>
      <vt:lpstr>Ibn Yunus Al-Misri</vt:lpstr>
      <vt:lpstr>Ibn Yunus Al-Misri</vt:lpstr>
      <vt:lpstr>Diapositive 10</vt:lpstr>
      <vt:lpstr>Sons of Mousa bin Shakir</vt:lpstr>
      <vt:lpstr>Diapositive 12</vt:lpstr>
      <vt:lpstr>Al- Hassan bin  Al- Haytham</vt:lpstr>
      <vt:lpstr>Al- Hassan bin  Al- Haytham</vt:lpstr>
      <vt:lpstr>Al-Hassan bin  Al- Haytham</vt:lpstr>
      <vt:lpstr>Diapositive 16</vt:lpstr>
      <vt:lpstr>Mariam Al-Esterlabi</vt:lpstr>
      <vt:lpstr>م.معتصم ابو شنب</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Motasem</dc:creator>
  <cp:lastModifiedBy>Admin</cp:lastModifiedBy>
  <cp:revision>57</cp:revision>
  <dcterms:created xsi:type="dcterms:W3CDTF">2011-09-16T13:28:47Z</dcterms:created>
  <dcterms:modified xsi:type="dcterms:W3CDTF">2015-02-07T20:15:17Z</dcterms:modified>
</cp:coreProperties>
</file>