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7" r:id="rId13"/>
    <p:sldId id="266" r:id="rId14"/>
    <p:sldId id="274" r:id="rId15"/>
    <p:sldId id="290" r:id="rId16"/>
    <p:sldId id="269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91" r:id="rId29"/>
    <p:sldId id="289" r:id="rId30"/>
    <p:sldId id="287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75883-EB06-470F-8C30-E831AD7EA62E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6B2B7-015D-409E-A358-A826D8952C2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402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B2B7-015D-409E-A358-A826D8952C2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7965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B2B7-015D-409E-A358-A826D8952C2D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106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D5558-DEFB-4285-9D7A-DACB1DEA62F2}" type="datetimeFigureOut">
              <a:rPr lang="fr-FR" smtClean="0"/>
              <a:pPr/>
              <a:t>28/03/2015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426D5-5A08-4F14-B398-DFC363AD599A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mpetency%20Based%20Approach.pdf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CBA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2363688"/>
          </a:xfrm>
        </p:spPr>
        <p:txBody>
          <a:bodyPr>
            <a:normAutofit/>
          </a:bodyPr>
          <a:lstStyle/>
          <a:p>
            <a:pPr algn="ctr"/>
            <a:r>
              <a:rPr lang="fr-FR" sz="8800" dirty="0" smtClean="0"/>
              <a:t>CAPES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20744"/>
          </a:xfrm>
        </p:spPr>
        <p:txBody>
          <a:bodyPr>
            <a:normAutofit/>
          </a:bodyPr>
          <a:lstStyle/>
          <a:p>
            <a:pPr algn="ctr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3901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7772400" cy="857256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ctr"/>
            <a:r>
              <a:rPr lang="fr-FR" sz="2400" u="sng" dirty="0" smtClean="0">
                <a:solidFill>
                  <a:schemeClr val="tx1"/>
                </a:solidFill>
                <a:hlinkClick r:id="rId2" action="ppaction://hlinkfile"/>
              </a:rPr>
              <a:t>The </a:t>
            </a:r>
            <a:r>
              <a:rPr lang="fr-FR" sz="2400" u="sng" dirty="0" err="1" smtClean="0">
                <a:solidFill>
                  <a:schemeClr val="tx1"/>
                </a:solidFill>
                <a:hlinkClick r:id="rId2" action="ppaction://hlinkfile"/>
              </a:rPr>
              <a:t>Comptency</a:t>
            </a:r>
            <a:r>
              <a:rPr lang="fr-FR" sz="2400" u="sng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fr-FR" sz="2400" u="sng" dirty="0" err="1" smtClean="0">
                <a:solidFill>
                  <a:schemeClr val="tx1"/>
                </a:solidFill>
                <a:hlinkClick r:id="rId2" action="ppaction://hlinkfile"/>
              </a:rPr>
              <a:t>Based</a:t>
            </a:r>
            <a:r>
              <a:rPr lang="fr-FR" sz="2400" u="sng" dirty="0" smtClean="0">
                <a:solidFill>
                  <a:schemeClr val="tx1"/>
                </a:solidFill>
                <a:hlinkClick r:id="rId2" action="ppaction://hlinkfile"/>
              </a:rPr>
              <a:t> </a:t>
            </a:r>
            <a:r>
              <a:rPr lang="fr-FR" sz="2400" u="sng" dirty="0" err="1" smtClean="0">
                <a:solidFill>
                  <a:schemeClr val="tx1"/>
                </a:solidFill>
                <a:hlinkClick r:id="rId2" action="ppaction://hlinkfile"/>
              </a:rPr>
              <a:t>Approach</a:t>
            </a:r>
            <a:r>
              <a:rPr lang="fr-FR" sz="2400" u="sng" dirty="0" smtClean="0">
                <a:solidFill>
                  <a:schemeClr val="tx1"/>
                </a:solidFill>
                <a:hlinkClick r:id="rId2" action="ppaction://hlinkfile"/>
              </a:rPr>
              <a:t>.</a:t>
            </a:r>
            <a:br>
              <a:rPr lang="fr-FR" sz="2400" u="sng" dirty="0" smtClean="0">
                <a:solidFill>
                  <a:schemeClr val="tx1"/>
                </a:solidFill>
                <a:hlinkClick r:id="rId2" action="ppaction://hlinkfile"/>
              </a:rPr>
            </a:br>
            <a:endParaRPr lang="fr-FR" sz="2400" u="sng" dirty="0">
              <a:solidFill>
                <a:schemeClr val="tx1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7772400" cy="492922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fr-FR" sz="2800" b="1" dirty="0" smtClean="0"/>
              <a:t>Interactive </a:t>
            </a:r>
            <a:r>
              <a:rPr lang="fr-FR" sz="2800" b="1" dirty="0" err="1" smtClean="0"/>
              <a:t>Competence</a:t>
            </a:r>
            <a:r>
              <a:rPr lang="fr-FR" sz="28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800" b="1" dirty="0" err="1" smtClean="0"/>
              <a:t>Interpretive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Competence</a:t>
            </a:r>
            <a:r>
              <a:rPr lang="fr-FR" sz="28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800" b="1" dirty="0" smtClean="0"/>
              <a:t>Productive </a:t>
            </a:r>
            <a:r>
              <a:rPr lang="fr-FR" sz="2800" b="1" dirty="0" err="1" smtClean="0"/>
              <a:t>Competence</a:t>
            </a:r>
            <a:r>
              <a:rPr lang="fr-FR" sz="2800" b="1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800" b="1" dirty="0" smtClean="0">
                <a:solidFill>
                  <a:srgbClr val="FF0000"/>
                </a:solidFill>
              </a:rPr>
              <a:t>(</a:t>
            </a:r>
            <a:r>
              <a:rPr lang="fr-FR" sz="2800" b="1" dirty="0" err="1" smtClean="0">
                <a:solidFill>
                  <a:srgbClr val="FF0000"/>
                </a:solidFill>
              </a:rPr>
              <a:t>Linguistic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Competence</a:t>
            </a:r>
            <a:r>
              <a:rPr lang="fr-FR" sz="2800" b="1" dirty="0" smtClean="0">
                <a:solidFill>
                  <a:srgbClr val="FF0000"/>
                </a:solidFill>
              </a:rPr>
              <a:t>.)</a:t>
            </a:r>
          </a:p>
          <a:p>
            <a:pPr algn="just"/>
            <a:endParaRPr lang="fr-FR" sz="2800" b="1" dirty="0" smtClean="0"/>
          </a:p>
          <a:p>
            <a:pPr marL="457200" indent="-457200" algn="r"/>
            <a:r>
              <a:rPr lang="fr-FR" sz="1800" b="1" dirty="0" smtClean="0"/>
              <a:t>(English </a:t>
            </a:r>
            <a:r>
              <a:rPr lang="fr-FR" sz="1800" b="1" dirty="0" err="1" smtClean="0"/>
              <a:t>European</a:t>
            </a:r>
            <a:r>
              <a:rPr lang="fr-FR" sz="1800" b="1" dirty="0" smtClean="0"/>
              <a:t>  Framework).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xmlns="" val="14729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920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824536"/>
          </a:xfrm>
        </p:spPr>
        <p:txBody>
          <a:bodyPr anchor="ctr"/>
          <a:lstStyle/>
          <a:p>
            <a:pPr algn="l"/>
            <a:r>
              <a:rPr lang="fr-FR" dirty="0" smtClean="0"/>
              <a:t>2. </a:t>
            </a:r>
            <a:r>
              <a:rPr lang="fr-FR" b="1" dirty="0" smtClean="0"/>
              <a:t>Discussion </a:t>
            </a:r>
          </a:p>
          <a:p>
            <a:pPr algn="l"/>
            <a:r>
              <a:rPr lang="fr-FR" dirty="0"/>
              <a:t> </a:t>
            </a:r>
            <a:r>
              <a:rPr lang="fr-FR" dirty="0" smtClean="0"/>
              <a:t>  a. The </a:t>
            </a:r>
            <a:r>
              <a:rPr lang="fr-FR" dirty="0" err="1" smtClean="0"/>
              <a:t>condidat</a:t>
            </a:r>
            <a:r>
              <a:rPr lang="fr-FR" dirty="0" smtClean="0"/>
              <a:t>  </a:t>
            </a:r>
            <a:r>
              <a:rPr lang="fr-FR" dirty="0" err="1" smtClean="0"/>
              <a:t>teacher</a:t>
            </a:r>
            <a:r>
              <a:rPr lang="fr-FR" dirty="0" smtClean="0"/>
              <a:t>  has the right to </a:t>
            </a:r>
            <a:r>
              <a:rPr lang="fr-FR" dirty="0" err="1" smtClean="0"/>
              <a:t>defend</a:t>
            </a:r>
            <a:endParaRPr lang="fr-FR" dirty="0" smtClean="0"/>
          </a:p>
          <a:p>
            <a:pPr algn="l"/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err="1" smtClean="0"/>
              <a:t>his</a:t>
            </a:r>
            <a:r>
              <a:rPr lang="fr-FR" dirty="0" smtClean="0"/>
              <a:t>/</a:t>
            </a:r>
            <a:r>
              <a:rPr lang="fr-FR" dirty="0" err="1" smtClean="0"/>
              <a:t>her</a:t>
            </a:r>
            <a:r>
              <a:rPr lang="fr-FR" dirty="0" smtClean="0"/>
              <a:t>   opinions and </a:t>
            </a:r>
            <a:r>
              <a:rPr lang="fr-FR" dirty="0" err="1" smtClean="0"/>
              <a:t>viewpoints</a:t>
            </a:r>
            <a:r>
              <a:rPr lang="fr-FR" dirty="0" smtClean="0"/>
              <a:t>.</a:t>
            </a:r>
          </a:p>
          <a:p>
            <a:pPr algn="l"/>
            <a:r>
              <a:rPr lang="fr-FR" dirty="0" smtClean="0"/>
              <a:t>    b. He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justify</a:t>
            </a:r>
            <a:r>
              <a:rPr lang="fr-FR" dirty="0" smtClean="0"/>
              <a:t> and argue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choices</a:t>
            </a:r>
            <a:r>
              <a:rPr lang="fr-FR" dirty="0" smtClean="0"/>
              <a:t> and positions.</a:t>
            </a:r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277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1256"/>
          </a:xfrm>
        </p:spPr>
        <p:txBody>
          <a:bodyPr anchor="ctr">
            <a:normAutofit fontScale="90000"/>
          </a:bodyPr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3744416"/>
          </a:xfrm>
        </p:spPr>
        <p:txBody>
          <a:bodyPr anchor="ctr">
            <a:normAutofit/>
          </a:bodyPr>
          <a:lstStyle/>
          <a:p>
            <a:pPr algn="l"/>
            <a:r>
              <a:rPr lang="fr-FR" dirty="0" smtClean="0"/>
              <a:t>3</a:t>
            </a:r>
            <a:r>
              <a:rPr lang="fr-FR" dirty="0"/>
              <a:t>. </a:t>
            </a:r>
            <a:r>
              <a:rPr lang="fr-FR" b="1" dirty="0" err="1"/>
              <a:t>School</a:t>
            </a:r>
            <a:r>
              <a:rPr lang="fr-FR" b="1" dirty="0"/>
              <a:t> </a:t>
            </a:r>
            <a:r>
              <a:rPr lang="fr-FR" b="1" dirty="0" err="1"/>
              <a:t>Legislation</a:t>
            </a:r>
            <a:endParaRPr lang="fr-FR" b="1" dirty="0"/>
          </a:p>
          <a:p>
            <a:pPr algn="l"/>
            <a:r>
              <a:rPr lang="fr-FR" dirty="0"/>
              <a:t>   The </a:t>
            </a:r>
            <a:r>
              <a:rPr lang="fr-FR" dirty="0" err="1"/>
              <a:t>trainee</a:t>
            </a:r>
            <a:r>
              <a:rPr lang="fr-FR" dirty="0"/>
              <a:t>  </a:t>
            </a:r>
            <a:r>
              <a:rPr lang="fr-FR" dirty="0" err="1"/>
              <a:t>teacher</a:t>
            </a:r>
            <a:r>
              <a:rPr lang="fr-FR" dirty="0"/>
              <a:t>  </a:t>
            </a:r>
            <a:r>
              <a:rPr lang="fr-FR" dirty="0" err="1"/>
              <a:t>will</a:t>
            </a:r>
            <a:r>
              <a:rPr lang="fr-FR" dirty="0"/>
              <a:t> have to </a:t>
            </a:r>
            <a:r>
              <a:rPr lang="fr-FR" dirty="0" err="1"/>
              <a:t>answer</a:t>
            </a:r>
            <a:r>
              <a:rPr lang="fr-FR" dirty="0"/>
              <a:t> questions</a:t>
            </a:r>
          </a:p>
          <a:p>
            <a:pPr algn="l"/>
            <a:r>
              <a:rPr lang="fr-FR" dirty="0"/>
              <a:t>    about </a:t>
            </a:r>
            <a:r>
              <a:rPr lang="fr-FR" dirty="0" err="1"/>
              <a:t>school</a:t>
            </a:r>
            <a:r>
              <a:rPr lang="fr-FR" dirty="0"/>
              <a:t> </a:t>
            </a:r>
            <a:r>
              <a:rPr lang="fr-FR" dirty="0" err="1"/>
              <a:t>legislation</a:t>
            </a:r>
            <a:r>
              <a:rPr lang="fr-FR" dirty="0"/>
              <a:t>  and </a:t>
            </a:r>
            <a:r>
              <a:rPr lang="fr-FR" dirty="0" err="1"/>
              <a:t>psychopedagogy</a:t>
            </a:r>
            <a:r>
              <a:rPr lang="fr-FR" dirty="0"/>
              <a:t> </a:t>
            </a:r>
          </a:p>
          <a:p>
            <a:pPr algn="l"/>
            <a:r>
              <a:rPr lang="fr-FR" dirty="0"/>
              <a:t>   (</a:t>
            </a:r>
            <a:r>
              <a:rPr lang="fr-FR" i="1" dirty="0">
                <a:solidFill>
                  <a:srgbClr val="C00000"/>
                </a:solidFill>
              </a:rPr>
              <a:t>questions </a:t>
            </a:r>
            <a:r>
              <a:rPr lang="fr-FR" i="1" dirty="0" err="1">
                <a:solidFill>
                  <a:srgbClr val="C00000"/>
                </a:solidFill>
              </a:rPr>
              <a:t>related</a:t>
            </a:r>
            <a:r>
              <a:rPr lang="fr-FR" i="1" dirty="0">
                <a:solidFill>
                  <a:srgbClr val="C00000"/>
                </a:solidFill>
              </a:rPr>
              <a:t> to the syllabus and the </a:t>
            </a:r>
          </a:p>
          <a:p>
            <a:pPr algn="l"/>
            <a:r>
              <a:rPr lang="fr-FR" i="1" dirty="0">
                <a:solidFill>
                  <a:srgbClr val="C00000"/>
                </a:solidFill>
              </a:rPr>
              <a:t>    </a:t>
            </a:r>
            <a:r>
              <a:rPr lang="fr-FR" i="1" dirty="0" err="1">
                <a:solidFill>
                  <a:srgbClr val="C00000"/>
                </a:solidFill>
              </a:rPr>
              <a:t>accompanying</a:t>
            </a:r>
            <a:r>
              <a:rPr lang="fr-FR" i="1" dirty="0">
                <a:solidFill>
                  <a:srgbClr val="C00000"/>
                </a:solidFill>
              </a:rPr>
              <a:t> documents).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268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4928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B: </a:t>
            </a:r>
            <a:r>
              <a:rPr lang="fr-FR" dirty="0" err="1" smtClean="0"/>
              <a:t>teacher’s</a:t>
            </a:r>
            <a:r>
              <a:rPr lang="fr-FR" dirty="0" smtClean="0"/>
              <a:t> Documents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4104456"/>
          </a:xfrm>
        </p:spPr>
        <p:txBody>
          <a:bodyPr anchor="t"/>
          <a:lstStyle/>
          <a:p>
            <a:pPr marL="514350" indent="-514350" algn="l">
              <a:buAutoNum type="arabicPeriod"/>
            </a:pPr>
            <a:r>
              <a:rPr lang="fr-FR" dirty="0" err="1" smtClean="0"/>
              <a:t>Teaching</a:t>
            </a:r>
            <a:r>
              <a:rPr lang="fr-FR" dirty="0" smtClean="0"/>
              <a:t> unit file. (content)</a:t>
            </a:r>
          </a:p>
          <a:p>
            <a:pPr marL="514350" indent="-514350" algn="l">
              <a:buAutoNum type="arabicPeriod"/>
            </a:pPr>
            <a:r>
              <a:rPr lang="fr-FR" dirty="0" smtClean="0"/>
              <a:t>Log book (up to date).</a:t>
            </a:r>
          </a:p>
          <a:p>
            <a:pPr marL="514350" indent="-514350" algn="l">
              <a:buAutoNum type="arabicPeriod"/>
            </a:pPr>
            <a:r>
              <a:rPr lang="fr-FR" dirty="0" err="1" smtClean="0"/>
              <a:t>Diary</a:t>
            </a:r>
            <a:r>
              <a:rPr lang="fr-FR" dirty="0" smtClean="0"/>
              <a:t> book </a:t>
            </a:r>
            <a:r>
              <a:rPr lang="fr-FR" dirty="0"/>
              <a:t>(up to date</a:t>
            </a:r>
            <a:r>
              <a:rPr lang="fr-FR" dirty="0" smtClean="0"/>
              <a:t>). </a:t>
            </a:r>
            <a:r>
              <a:rPr lang="fr-FR" dirty="0" err="1" smtClean="0"/>
              <a:t>What</a:t>
            </a:r>
            <a:r>
              <a:rPr lang="fr-FR" dirty="0" smtClean="0"/>
              <a:t> to </a:t>
            </a:r>
            <a:r>
              <a:rPr lang="fr-FR" dirty="0" err="1" smtClean="0"/>
              <a:t>write</a:t>
            </a:r>
            <a:r>
              <a:rPr lang="fr-FR" dirty="0" smtClean="0"/>
              <a:t> on </a:t>
            </a:r>
            <a:r>
              <a:rPr lang="fr-FR" dirty="0" err="1" smtClean="0"/>
              <a:t>it</a:t>
            </a:r>
            <a:endParaRPr lang="fr-FR" dirty="0" smtClean="0"/>
          </a:p>
          <a:p>
            <a:pPr marL="514350" indent="-514350" algn="l">
              <a:buAutoNum type="arabicPeriod"/>
            </a:pPr>
            <a:r>
              <a:rPr lang="fr-FR" dirty="0" err="1" smtClean="0"/>
              <a:t>Learners</a:t>
            </a:r>
            <a:r>
              <a:rPr lang="fr-FR" dirty="0" smtClean="0"/>
              <a:t>’ grades book.</a:t>
            </a:r>
          </a:p>
          <a:p>
            <a:pPr marL="514350" indent="-514350" algn="l">
              <a:buAutoNum type="arabicPeriod"/>
            </a:pPr>
            <a:r>
              <a:rPr lang="fr-FR" dirty="0" err="1" smtClean="0"/>
              <a:t>Learners</a:t>
            </a:r>
            <a:r>
              <a:rPr lang="fr-FR" dirty="0" smtClean="0"/>
              <a:t> </a:t>
            </a:r>
            <a:r>
              <a:rPr lang="fr-FR" dirty="0" err="1" smtClean="0"/>
              <a:t>copybooks</a:t>
            </a:r>
            <a:r>
              <a:rPr lang="fr-FR" dirty="0" smtClean="0"/>
              <a:t> (how to use </a:t>
            </a:r>
            <a:r>
              <a:rPr lang="fr-FR" dirty="0" err="1" smtClean="0"/>
              <a:t>it</a:t>
            </a:r>
            <a:r>
              <a:rPr lang="fr-FR" dirty="0" smtClean="0"/>
              <a:t>/ How to control </a:t>
            </a:r>
            <a:r>
              <a:rPr lang="fr-FR" dirty="0" err="1" smtClean="0"/>
              <a:t>it</a:t>
            </a:r>
            <a:r>
              <a:rPr lang="fr-FR" dirty="0" smtClean="0"/>
              <a:t>)</a:t>
            </a:r>
          </a:p>
          <a:p>
            <a:pPr marL="514350" indent="-514350" algn="l">
              <a:buAutoNum type="arabicPeriod"/>
            </a:pPr>
            <a:r>
              <a:rPr lang="fr-FR" dirty="0" smtClean="0"/>
              <a:t>Tests and exam </a:t>
            </a:r>
            <a:r>
              <a:rPr lang="fr-FR" dirty="0" err="1" smtClean="0"/>
              <a:t>sheets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sample</a:t>
            </a:r>
            <a:r>
              <a:rPr lang="fr-FR" smtClean="0"/>
              <a:t> correction</a:t>
            </a:r>
            <a:endParaRPr lang="fr-FR" dirty="0" smtClean="0"/>
          </a:p>
          <a:p>
            <a:pPr marL="514350" indent="-514350" algn="l"/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795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-285776"/>
            <a:ext cx="8229600" cy="107159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tabLst>
                <a:tab pos="4397375" algn="l"/>
              </a:tabLst>
            </a:pP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fr-FR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Requirements</a:t>
            </a:r>
            <a:r>
              <a:rPr lang="fr-FR" sz="28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800" b="1" u="sng" dirty="0" smtClean="0">
                <a:latin typeface="Arial" pitchFamily="34" charset="0"/>
                <a:cs typeface="Arial" pitchFamily="34" charset="0"/>
              </a:rPr>
            </a:br>
            <a:endParaRPr lang="fr-FR" sz="2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6874" cy="507209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fr-FR" sz="2200" b="1" dirty="0" smtClean="0"/>
              <a:t>The unique </a:t>
            </a:r>
            <a:r>
              <a:rPr lang="fr-FR" sz="2200" b="1" dirty="0" err="1" smtClean="0"/>
              <a:t>methodological</a:t>
            </a:r>
            <a:r>
              <a:rPr lang="fr-FR" sz="2200" b="1" dirty="0" smtClean="0"/>
              <a:t>  </a:t>
            </a:r>
            <a:r>
              <a:rPr lang="fr-FR" sz="2200" b="1" dirty="0" err="1" smtClean="0"/>
              <a:t>choice</a:t>
            </a:r>
            <a:r>
              <a:rPr lang="fr-FR" sz="2200" b="1" dirty="0" smtClean="0"/>
              <a:t>: </a:t>
            </a:r>
            <a:r>
              <a:rPr lang="fr-FR" sz="2200" b="1" dirty="0" err="1" smtClean="0">
                <a:hlinkClick r:id="rId2" action="ppaction://hlinkpres?slideindex=1&amp;slidetitle="/>
              </a:rPr>
              <a:t>Competency</a:t>
            </a:r>
            <a:r>
              <a:rPr lang="fr-FR" sz="2200" b="1" dirty="0" smtClean="0">
                <a:hlinkClick r:id="rId2" action="ppaction://hlinkpres?slideindex=1&amp;slidetitle="/>
              </a:rPr>
              <a:t>  </a:t>
            </a:r>
            <a:r>
              <a:rPr lang="fr-FR" sz="2200" b="1" dirty="0" err="1" smtClean="0">
                <a:hlinkClick r:id="rId2" action="ppaction://hlinkpres?slideindex=1&amp;slidetitle="/>
              </a:rPr>
              <a:t>Based</a:t>
            </a:r>
            <a:r>
              <a:rPr lang="fr-FR" sz="2200" b="1" dirty="0" smtClean="0">
                <a:hlinkClick r:id="rId2" action="ppaction://hlinkpres?slideindex=1&amp;slidetitle="/>
              </a:rPr>
              <a:t>  </a:t>
            </a:r>
            <a:r>
              <a:rPr lang="fr-FR" sz="2200" b="1" dirty="0" err="1" smtClean="0">
                <a:hlinkClick r:id="rId2" action="ppaction://hlinkpres?slideindex=1&amp;slidetitle="/>
              </a:rPr>
              <a:t>Approach</a:t>
            </a:r>
            <a:r>
              <a:rPr lang="fr-FR" sz="2200" b="1" dirty="0" smtClean="0">
                <a:hlinkClick r:id="rId2" action="ppaction://hlinkpres?slideindex=1&amp;slidetitle="/>
              </a:rPr>
              <a:t>.</a:t>
            </a:r>
            <a:endParaRPr lang="fr-FR" sz="2200" b="1" dirty="0" smtClean="0"/>
          </a:p>
          <a:p>
            <a:pPr algn="just"/>
            <a:r>
              <a:rPr lang="fr-FR" sz="2200" b="1" dirty="0" smtClean="0"/>
              <a:t>Start </a:t>
            </a:r>
            <a:r>
              <a:rPr lang="fr-FR" sz="2200" b="1" dirty="0" err="1" smtClean="0"/>
              <a:t>with</a:t>
            </a:r>
            <a:r>
              <a:rPr lang="fr-FR" sz="2200" b="1" dirty="0" smtClean="0"/>
              <a:t> programmes , not  </a:t>
            </a:r>
            <a:r>
              <a:rPr lang="fr-FR" sz="2200" b="1" dirty="0" err="1" smtClean="0"/>
              <a:t>with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textbooks</a:t>
            </a:r>
            <a:r>
              <a:rPr lang="fr-FR" sz="2200" b="1" dirty="0" smtClean="0"/>
              <a:t>.</a:t>
            </a:r>
          </a:p>
          <a:p>
            <a:pPr algn="just"/>
            <a:r>
              <a:rPr lang="fr-FR" sz="2200" b="1" dirty="0" smtClean="0"/>
              <a:t>Do not </a:t>
            </a:r>
            <a:r>
              <a:rPr lang="fr-FR" sz="2200" b="1" dirty="0" err="1" smtClean="0"/>
              <a:t>be</a:t>
            </a:r>
            <a:r>
              <a:rPr lang="fr-FR" sz="2200" b="1" dirty="0" smtClean="0"/>
              <a:t> the </a:t>
            </a:r>
            <a:r>
              <a:rPr lang="en-US" sz="2200" b="1" dirty="0" smtClean="0"/>
              <a:t>slave</a:t>
            </a:r>
            <a:r>
              <a:rPr lang="fr-FR" sz="2200" b="1" dirty="0" smtClean="0"/>
              <a:t> of the </a:t>
            </a:r>
            <a:r>
              <a:rPr lang="fr-FR" sz="2200" b="1" dirty="0" err="1" smtClean="0"/>
              <a:t>textbooks</a:t>
            </a:r>
            <a:r>
              <a:rPr lang="fr-FR" sz="2200" b="1" dirty="0" smtClean="0"/>
              <a:t>.</a:t>
            </a:r>
          </a:p>
          <a:p>
            <a:pPr algn="just">
              <a:tabLst>
                <a:tab pos="812800" algn="l"/>
              </a:tabLst>
            </a:pPr>
            <a:r>
              <a:rPr lang="fr-FR" sz="2200" b="1" dirty="0" smtClean="0"/>
              <a:t>Set </a:t>
            </a:r>
            <a:r>
              <a:rPr lang="fr-FR" sz="2200" b="1" dirty="0" err="1" smtClean="0"/>
              <a:t>yearly</a:t>
            </a:r>
            <a:r>
              <a:rPr lang="fr-FR" sz="2200" b="1" dirty="0" smtClean="0"/>
              <a:t> plannings for  </a:t>
            </a:r>
            <a:r>
              <a:rPr lang="fr-FR" sz="2200" b="1" dirty="0" err="1" smtClean="0"/>
              <a:t>each</a:t>
            </a:r>
            <a:r>
              <a:rPr lang="fr-FR" sz="2200" b="1" dirty="0" smtClean="0"/>
              <a:t>  </a:t>
            </a:r>
            <a:r>
              <a:rPr lang="fr-FR" sz="2200" b="1" dirty="0" err="1" smtClean="0"/>
              <a:t>stream</a:t>
            </a:r>
            <a:r>
              <a:rPr lang="fr-FR" sz="2200" b="1" dirty="0" smtClean="0"/>
              <a:t>.</a:t>
            </a:r>
          </a:p>
          <a:p>
            <a:pPr algn="just">
              <a:tabLst>
                <a:tab pos="812800" algn="l"/>
              </a:tabLst>
            </a:pPr>
            <a:r>
              <a:rPr lang="fr-FR" sz="2200" b="1" dirty="0" smtClean="0"/>
              <a:t>Set a plan for </a:t>
            </a:r>
            <a:r>
              <a:rPr lang="fr-FR" sz="2200" b="1" dirty="0" err="1" smtClean="0"/>
              <a:t>each</a:t>
            </a:r>
            <a:r>
              <a:rPr lang="fr-FR" sz="2200" b="1" dirty="0" smtClean="0"/>
              <a:t> unit</a:t>
            </a:r>
          </a:p>
          <a:p>
            <a:pPr algn="just"/>
            <a:r>
              <a:rPr lang="fr-FR" sz="2200" b="1" dirty="0" smtClean="0"/>
              <a:t>Plan and  </a:t>
            </a:r>
            <a:r>
              <a:rPr lang="fr-FR" sz="2200" b="1" dirty="0" err="1" smtClean="0"/>
              <a:t>identify</a:t>
            </a:r>
            <a:r>
              <a:rPr lang="fr-FR" sz="2200" b="1" dirty="0" smtClean="0"/>
              <a:t>  the objective of </a:t>
            </a:r>
            <a:r>
              <a:rPr lang="fr-FR" sz="2200" b="1" dirty="0" err="1" smtClean="0">
                <a:solidFill>
                  <a:srgbClr val="FF0000"/>
                </a:solidFill>
              </a:rPr>
              <a:t>each</a:t>
            </a:r>
            <a:r>
              <a:rPr lang="fr-FR" sz="2200" b="1" dirty="0" smtClean="0">
                <a:solidFill>
                  <a:srgbClr val="FF0000"/>
                </a:solidFill>
              </a:rPr>
              <a:t> </a:t>
            </a:r>
            <a:r>
              <a:rPr lang="fr-FR" sz="2200" b="1" dirty="0" err="1" smtClean="0">
                <a:solidFill>
                  <a:srgbClr val="FF0000"/>
                </a:solidFill>
              </a:rPr>
              <a:t>sequence</a:t>
            </a:r>
            <a:r>
              <a:rPr lang="fr-FR" sz="22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200" b="1" dirty="0" smtClean="0"/>
              <a:t>Applying</a:t>
            </a:r>
            <a:r>
              <a:rPr lang="fr-FR" sz="2200" b="1" dirty="0" smtClean="0"/>
              <a:t> the </a:t>
            </a:r>
            <a:r>
              <a:rPr lang="fr-FR" sz="2200" b="1" dirty="0" err="1" smtClean="0"/>
              <a:t>pedagogy</a:t>
            </a:r>
            <a:r>
              <a:rPr lang="fr-FR" sz="2200" b="1" dirty="0" smtClean="0"/>
              <a:t> of </a:t>
            </a:r>
            <a:r>
              <a:rPr lang="fr-FR" sz="2200" b="1" dirty="0" err="1" smtClean="0"/>
              <a:t>project</a:t>
            </a:r>
            <a:r>
              <a:rPr lang="fr-FR" sz="2200" b="1" dirty="0" smtClean="0"/>
              <a:t> as an </a:t>
            </a:r>
            <a:r>
              <a:rPr lang="fr-FR" sz="2200" b="1" dirty="0" err="1" smtClean="0"/>
              <a:t>ideal</a:t>
            </a:r>
            <a:r>
              <a:rPr lang="fr-FR" sz="2200" b="1" dirty="0" smtClean="0"/>
              <a:t> frame for </a:t>
            </a:r>
            <a:r>
              <a:rPr lang="fr-FR" sz="2200" b="1" dirty="0" err="1" smtClean="0"/>
              <a:t>developing</a:t>
            </a:r>
            <a:r>
              <a:rPr lang="fr-FR" sz="2200" b="1" dirty="0" smtClean="0"/>
              <a:t> basic </a:t>
            </a:r>
            <a:r>
              <a:rPr lang="fr-FR" sz="2200" b="1" dirty="0" err="1" smtClean="0"/>
              <a:t>competences</a:t>
            </a:r>
            <a:r>
              <a:rPr lang="fr-FR" sz="2200" b="1" dirty="0" smtClean="0"/>
              <a:t>.</a:t>
            </a:r>
          </a:p>
          <a:p>
            <a:pPr algn="just"/>
            <a:r>
              <a:rPr lang="fr-FR" sz="2200" b="1" dirty="0" smtClean="0"/>
              <a:t>Encourage </a:t>
            </a:r>
            <a:r>
              <a:rPr lang="fr-FR" sz="2200" b="1" dirty="0" err="1" smtClean="0"/>
              <a:t>learners</a:t>
            </a:r>
            <a:r>
              <a:rPr lang="fr-FR" sz="2200" b="1" dirty="0" smtClean="0"/>
              <a:t> to </a:t>
            </a:r>
            <a:r>
              <a:rPr lang="en-US" sz="2200" b="1" dirty="0" smtClean="0"/>
              <a:t>realize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projects</a:t>
            </a:r>
            <a:r>
              <a:rPr lang="fr-FR" sz="2200" b="1" dirty="0" smtClean="0"/>
              <a:t>.</a:t>
            </a:r>
          </a:p>
          <a:p>
            <a:pPr algn="just"/>
            <a:r>
              <a:rPr lang="en-US" sz="2200" b="1" dirty="0" smtClean="0"/>
              <a:t>Adopt</a:t>
            </a:r>
            <a:r>
              <a:rPr lang="fr-FR" sz="2200" b="1" dirty="0" smtClean="0"/>
              <a:t> the </a:t>
            </a:r>
            <a:r>
              <a:rPr lang="en-US" sz="2200" b="1" dirty="0" err="1" smtClean="0"/>
              <a:t>pédagogy</a:t>
            </a:r>
            <a:r>
              <a:rPr lang="fr-FR" sz="2200" b="1" dirty="0" smtClean="0"/>
              <a:t> of </a:t>
            </a:r>
            <a:r>
              <a:rPr lang="fr-FR" sz="2200" b="1" dirty="0" err="1" smtClean="0"/>
              <a:t>remediation</a:t>
            </a:r>
            <a:r>
              <a:rPr lang="fr-FR" sz="2200" b="1" dirty="0" smtClean="0"/>
              <a:t>.</a:t>
            </a:r>
          </a:p>
          <a:p>
            <a:pPr algn="just"/>
            <a:r>
              <a:rPr lang="fr-FR" sz="2200" b="1" dirty="0" err="1" smtClean="0"/>
              <a:t>Cooperative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pedagogy</a:t>
            </a:r>
            <a:r>
              <a:rPr lang="fr-FR" sz="2200" b="1" dirty="0" smtClean="0"/>
              <a:t> and </a:t>
            </a:r>
            <a:r>
              <a:rPr lang="fr-FR" sz="2200" b="1" dirty="0" err="1" smtClean="0"/>
              <a:t>assessment</a:t>
            </a:r>
            <a:r>
              <a:rPr lang="fr-FR" sz="2200" b="1" dirty="0" smtClean="0"/>
              <a:t>.</a:t>
            </a:r>
          </a:p>
          <a:p>
            <a:pPr algn="just"/>
            <a:endParaRPr lang="fr-FR" sz="2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2449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sz="4000" dirty="0" smtClean="0"/>
              <a:t>«  Good </a:t>
            </a:r>
            <a:r>
              <a:rPr lang="fr-FR" sz="4000" dirty="0" err="1" smtClean="0"/>
              <a:t>teaching</a:t>
            </a:r>
            <a:r>
              <a:rPr lang="fr-FR" sz="4000" dirty="0" smtClean="0"/>
              <a:t> </a:t>
            </a:r>
            <a:r>
              <a:rPr lang="fr-FR" sz="4000" dirty="0" err="1" smtClean="0"/>
              <a:t>is</a:t>
            </a:r>
            <a:r>
              <a:rPr lang="fr-FR" sz="4000" dirty="0" smtClean="0"/>
              <a:t> one-</a:t>
            </a:r>
            <a:r>
              <a:rPr lang="fr-FR" sz="4000" dirty="0" err="1" smtClean="0"/>
              <a:t>fourth</a:t>
            </a:r>
            <a:r>
              <a:rPr lang="fr-FR" sz="4000" dirty="0" smtClean="0"/>
              <a:t> </a:t>
            </a:r>
            <a:r>
              <a:rPr lang="fr-FR" sz="4000" dirty="0" err="1" smtClean="0"/>
              <a:t>preparation</a:t>
            </a:r>
            <a:r>
              <a:rPr lang="fr-FR" sz="4000" dirty="0" smtClean="0"/>
              <a:t> and </a:t>
            </a:r>
            <a:r>
              <a:rPr lang="fr-FR" sz="4000" dirty="0" err="1" smtClean="0"/>
              <a:t>three-fourths</a:t>
            </a:r>
            <a:r>
              <a:rPr lang="fr-FR" sz="4000" dirty="0" smtClean="0"/>
              <a:t> </a:t>
            </a:r>
            <a:r>
              <a:rPr lang="fr-FR" sz="4000" dirty="0" err="1" smtClean="0"/>
              <a:t>theatre</a:t>
            </a:r>
            <a:r>
              <a:rPr lang="fr-FR" sz="4000" dirty="0" smtClean="0"/>
              <a:t> »</a:t>
            </a:r>
          </a:p>
          <a:p>
            <a:endParaRPr lang="fr-FR" dirty="0"/>
          </a:p>
          <a:p>
            <a:r>
              <a:rPr lang="fr-FR" dirty="0" smtClean="0"/>
              <a:t>                                 Gail Godwin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02762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2.Planning </a:t>
            </a:r>
            <a:r>
              <a:rPr lang="fr-FR" dirty="0" err="1" smtClean="0"/>
              <a:t>Teaching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9834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Unit Plan</a:t>
            </a:r>
            <a:r>
              <a:rPr lang="fr-FR" sz="9600" dirty="0" smtClean="0">
                <a:solidFill>
                  <a:schemeClr val="tx1"/>
                </a:solidFill>
              </a:rPr>
              <a:t/>
            </a:r>
            <a:br>
              <a:rPr lang="fr-FR" sz="9600" dirty="0" smtClean="0">
                <a:solidFill>
                  <a:schemeClr val="tx1"/>
                </a:solidFill>
              </a:rPr>
            </a:br>
            <a:r>
              <a:rPr lang="fr-FR" sz="3100" dirty="0" smtClean="0">
                <a:solidFill>
                  <a:schemeClr val="tx1"/>
                </a:solidFill>
              </a:rPr>
              <a:t>Course objective: Start </a:t>
            </a:r>
            <a:r>
              <a:rPr lang="fr-FR" sz="3100" dirty="0" err="1" smtClean="0">
                <a:solidFill>
                  <a:schemeClr val="tx1"/>
                </a:solidFill>
              </a:rPr>
              <a:t>from</a:t>
            </a:r>
            <a:r>
              <a:rPr lang="fr-FR" sz="3100" dirty="0" smtClean="0">
                <a:solidFill>
                  <a:schemeClr val="tx1"/>
                </a:solidFill>
              </a:rPr>
              <a:t> the end of the unit ( Check </a:t>
            </a:r>
            <a:r>
              <a:rPr lang="fr-FR" sz="3100" dirty="0" err="1" smtClean="0">
                <a:solidFill>
                  <a:schemeClr val="tx1"/>
                </a:solidFill>
              </a:rPr>
              <a:t>project</a:t>
            </a:r>
            <a:r>
              <a:rPr lang="fr-FR" sz="3100" dirty="0" smtClean="0">
                <a:solidFill>
                  <a:schemeClr val="tx1"/>
                </a:solidFill>
              </a:rPr>
              <a:t> </a:t>
            </a:r>
            <a:r>
              <a:rPr lang="fr-FR" sz="3100" dirty="0" err="1" smtClean="0">
                <a:solidFill>
                  <a:schemeClr val="tx1"/>
                </a:solidFill>
              </a:rPr>
              <a:t>outcomes</a:t>
            </a:r>
            <a:r>
              <a:rPr lang="fr-FR" sz="3100" dirty="0" smtClean="0">
                <a:solidFill>
                  <a:schemeClr val="tx1"/>
                </a:solidFill>
              </a:rPr>
              <a:t>)</a:t>
            </a:r>
            <a:endParaRPr lang="fr-FR" sz="31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1643074"/>
                <a:gridCol w="1357322"/>
                <a:gridCol w="115728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Learning objectives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Disciplinary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competence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S.A.</a:t>
                      </a:r>
                      <a:r>
                        <a:rPr lang="fr-FR" dirty="0" err="1" smtClean="0"/>
                        <a:t>R.Sed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activities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Resources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Integration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assessment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Must be expressed in terms of: Sts will be able to + action verb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(See documents about Creating SMART objectives and Components of Good Objectives)</a:t>
                      </a:r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Interaction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Interpretation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Production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(tick the predominant 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SARS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S: Select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A: Adapt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R: Reject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S: Supplement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Grammar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Lexis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Pronunciation</a:t>
                      </a: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Morphology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Learners should be put in a situation in which they have to re-invest what has been learnt . (Oral/ Written production)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769708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Practice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fr-FR" dirty="0" smtClean="0"/>
              <a:t>   Group </a:t>
            </a:r>
            <a:r>
              <a:rPr lang="fr-FR" dirty="0" err="1" smtClean="0"/>
              <a:t>work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Set a unit plan for </a:t>
            </a:r>
            <a:r>
              <a:rPr lang="fr-FR" dirty="0" err="1" smtClean="0"/>
              <a:t>each</a:t>
            </a:r>
            <a:r>
              <a:rPr lang="fr-FR" dirty="0" smtClean="0"/>
              <a:t> unit.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269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EXPRESSING PAST HABITS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429684" cy="5357850"/>
          </a:xfrm>
        </p:spPr>
        <p:txBody>
          <a:bodyPr>
            <a:normAutofit/>
          </a:bodyPr>
          <a:lstStyle/>
          <a:p>
            <a:endParaRPr lang="fr-FR" sz="1200" dirty="0"/>
          </a:p>
          <a:p>
            <a:pPr algn="l"/>
            <a:r>
              <a:rPr lang="fr-FR" sz="2400" dirty="0" smtClean="0"/>
              <a:t>       50 </a:t>
            </a:r>
            <a:r>
              <a:rPr lang="fr-FR" sz="2400" dirty="0" err="1" smtClean="0"/>
              <a:t>years</a:t>
            </a:r>
            <a:r>
              <a:rPr lang="fr-FR" sz="2400" dirty="0" smtClean="0"/>
              <a:t> </a:t>
            </a:r>
            <a:r>
              <a:rPr lang="fr-FR" sz="2400" dirty="0" err="1" smtClean="0"/>
              <a:t>ago</a:t>
            </a:r>
            <a:r>
              <a:rPr lang="fr-FR" sz="2400" dirty="0" smtClean="0"/>
              <a:t>, the </a:t>
            </a:r>
            <a:r>
              <a:rPr lang="fr-FR" sz="2400" dirty="0" err="1" smtClean="0"/>
              <a:t>vast</a:t>
            </a:r>
            <a:r>
              <a:rPr lang="fr-FR" sz="2400" dirty="0" smtClean="0"/>
              <a:t> </a:t>
            </a:r>
            <a:r>
              <a:rPr lang="fr-FR" sz="2400" dirty="0" err="1" smtClean="0"/>
              <a:t>majority</a:t>
            </a:r>
            <a:r>
              <a:rPr lang="fr-FR" sz="2400" dirty="0" smtClean="0"/>
              <a:t> of people </a:t>
            </a:r>
            <a:r>
              <a:rPr lang="fr-FR" sz="2400" dirty="0" err="1" smtClean="0">
                <a:solidFill>
                  <a:srgbClr val="FF0000"/>
                </a:solidFill>
              </a:rPr>
              <a:t>used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live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countryside</a:t>
            </a:r>
            <a:r>
              <a:rPr lang="fr-FR" sz="2400" dirty="0" smtClean="0"/>
              <a:t>. </a:t>
            </a:r>
            <a:r>
              <a:rPr lang="fr-FR" sz="2400" dirty="0" err="1" smtClean="0"/>
              <a:t>They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used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work</a:t>
            </a:r>
            <a:r>
              <a:rPr lang="fr-FR" sz="2400" dirty="0" smtClean="0"/>
              <a:t> in agriculture. </a:t>
            </a:r>
            <a:r>
              <a:rPr lang="fr-FR" sz="2400" dirty="0" err="1" smtClean="0"/>
              <a:t>Uncle</a:t>
            </a:r>
            <a:r>
              <a:rPr lang="fr-FR" sz="2400" dirty="0" smtClean="0"/>
              <a:t> Hassan </a:t>
            </a:r>
            <a:r>
              <a:rPr lang="fr-FR" sz="2400" dirty="0" err="1" smtClean="0"/>
              <a:t>was</a:t>
            </a:r>
            <a:r>
              <a:rPr lang="fr-FR" sz="2400" dirty="0" smtClean="0"/>
              <a:t> one of </a:t>
            </a:r>
            <a:r>
              <a:rPr lang="fr-FR" sz="2400" dirty="0" err="1" smtClean="0"/>
              <a:t>them</a:t>
            </a:r>
            <a:r>
              <a:rPr lang="fr-FR" sz="2400" dirty="0" smtClean="0"/>
              <a:t>. He </a:t>
            </a:r>
            <a:r>
              <a:rPr lang="fr-FR" sz="2400" dirty="0" err="1" smtClean="0">
                <a:solidFill>
                  <a:srgbClr val="FF0000"/>
                </a:solidFill>
              </a:rPr>
              <a:t>used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be</a:t>
            </a:r>
            <a:r>
              <a:rPr lang="fr-FR" sz="2400" dirty="0" smtClean="0"/>
              <a:t> a </a:t>
            </a:r>
            <a:r>
              <a:rPr lang="fr-FR" sz="2400" dirty="0" err="1" smtClean="0"/>
              <a:t>farmer</a:t>
            </a:r>
            <a:r>
              <a:rPr lang="fr-FR" sz="2400" dirty="0" smtClean="0"/>
              <a:t>. </a:t>
            </a:r>
            <a:r>
              <a:rPr lang="fr-FR" sz="2400" dirty="0" err="1" smtClean="0"/>
              <a:t>Every</a:t>
            </a:r>
            <a:r>
              <a:rPr lang="fr-FR" sz="2400" dirty="0" smtClean="0"/>
              <a:t> </a:t>
            </a:r>
            <a:r>
              <a:rPr lang="fr-FR" sz="2400" dirty="0" err="1" smtClean="0"/>
              <a:t>morning</a:t>
            </a:r>
            <a:r>
              <a:rPr lang="fr-FR" sz="2400" dirty="0" smtClean="0"/>
              <a:t>,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used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get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up</a:t>
            </a:r>
            <a:r>
              <a:rPr lang="fr-FR" sz="2400" dirty="0" smtClean="0"/>
              <a:t> </a:t>
            </a:r>
            <a:r>
              <a:rPr lang="fr-FR" sz="2400" dirty="0" err="1" smtClean="0"/>
              <a:t>early</a:t>
            </a:r>
            <a:r>
              <a:rPr lang="fr-FR" sz="2400" dirty="0" smtClean="0"/>
              <a:t> to </a:t>
            </a:r>
            <a:r>
              <a:rPr lang="fr-FR" sz="2400" dirty="0" err="1" smtClean="0"/>
              <a:t>milk</a:t>
            </a:r>
            <a:r>
              <a:rPr lang="fr-FR" sz="2400" dirty="0" smtClean="0"/>
              <a:t> the </a:t>
            </a:r>
            <a:r>
              <a:rPr lang="fr-FR" sz="2400" dirty="0" err="1" smtClean="0"/>
              <a:t>cows</a:t>
            </a:r>
            <a:r>
              <a:rPr lang="fr-FR" sz="2400" dirty="0" smtClean="0"/>
              <a:t> </a:t>
            </a:r>
            <a:r>
              <a:rPr lang="fr-FR" sz="2400" dirty="0" err="1" smtClean="0"/>
              <a:t>before</a:t>
            </a:r>
            <a:r>
              <a:rPr lang="fr-FR" sz="2400" dirty="0" smtClean="0"/>
              <a:t> </a:t>
            </a:r>
            <a:r>
              <a:rPr lang="fr-FR" sz="2400" dirty="0" err="1" smtClean="0"/>
              <a:t>coming</a:t>
            </a:r>
            <a:r>
              <a:rPr lang="fr-FR" sz="2400" dirty="0" smtClean="0"/>
              <a:t> back to the </a:t>
            </a:r>
            <a:r>
              <a:rPr lang="fr-FR" sz="2400" dirty="0" err="1" smtClean="0"/>
              <a:t>kitchen</a:t>
            </a:r>
            <a:r>
              <a:rPr lang="fr-FR" sz="2400" dirty="0" smtClean="0"/>
              <a:t> for breakfast.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time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young</a:t>
            </a:r>
            <a:r>
              <a:rPr lang="fr-FR" sz="2400" dirty="0" smtClean="0"/>
              <a:t>,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used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spend</a:t>
            </a:r>
            <a:r>
              <a:rPr lang="fr-FR" sz="2400" dirty="0" smtClean="0"/>
              <a:t> the </a:t>
            </a:r>
            <a:r>
              <a:rPr lang="fr-FR" sz="2400" dirty="0" err="1" smtClean="0"/>
              <a:t>rest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day</a:t>
            </a:r>
            <a:r>
              <a:rPr lang="fr-FR" sz="2400" dirty="0" smtClean="0"/>
              <a:t>  in the </a:t>
            </a:r>
            <a:r>
              <a:rPr lang="fr-FR" sz="2400" dirty="0" err="1" smtClean="0"/>
              <a:t>field</a:t>
            </a:r>
            <a:r>
              <a:rPr lang="fr-FR" sz="2400" dirty="0" smtClean="0"/>
              <a:t> </a:t>
            </a:r>
            <a:r>
              <a:rPr lang="fr-FR" sz="2400" dirty="0" err="1" smtClean="0"/>
              <a:t>cultivating</a:t>
            </a:r>
            <a:r>
              <a:rPr lang="fr-FR" sz="2400" dirty="0" smtClean="0"/>
              <a:t> </a:t>
            </a:r>
            <a:r>
              <a:rPr lang="fr-FR" sz="2400" dirty="0" err="1" smtClean="0"/>
              <a:t>different</a:t>
            </a:r>
            <a:r>
              <a:rPr lang="fr-FR" sz="2400" dirty="0" smtClean="0"/>
              <a:t> </a:t>
            </a:r>
            <a:r>
              <a:rPr lang="fr-FR" sz="2400" dirty="0" err="1" smtClean="0"/>
              <a:t>seasonal</a:t>
            </a:r>
            <a:r>
              <a:rPr lang="fr-FR" sz="2400" dirty="0" smtClean="0"/>
              <a:t> </a:t>
            </a:r>
            <a:r>
              <a:rPr lang="fr-FR" sz="2400" dirty="0" err="1" smtClean="0"/>
              <a:t>crops</a:t>
            </a:r>
            <a:r>
              <a:rPr lang="fr-FR" sz="2400" dirty="0" smtClean="0"/>
              <a:t>. He </a:t>
            </a:r>
            <a:r>
              <a:rPr lang="fr-FR" sz="2400" dirty="0" err="1" smtClean="0">
                <a:solidFill>
                  <a:srgbClr val="FF0000"/>
                </a:solidFill>
              </a:rPr>
              <a:t>didn’t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use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go</a:t>
            </a:r>
            <a:r>
              <a:rPr lang="fr-FR" sz="2400" dirty="0" smtClean="0"/>
              <a:t>  shopping in </a:t>
            </a:r>
            <a:r>
              <a:rPr lang="fr-FR" sz="2400" dirty="0" err="1" smtClean="0"/>
              <a:t>town</a:t>
            </a:r>
            <a:r>
              <a:rPr lang="fr-FR" sz="2400" dirty="0" smtClean="0"/>
              <a:t> </a:t>
            </a:r>
            <a:r>
              <a:rPr lang="fr-FR" sz="2400" dirty="0" err="1" smtClean="0"/>
              <a:t>very</a:t>
            </a:r>
            <a:r>
              <a:rPr lang="fr-FR" sz="2400" dirty="0" smtClean="0"/>
              <a:t> </a:t>
            </a:r>
            <a:r>
              <a:rPr lang="fr-FR" sz="2400" dirty="0" err="1" smtClean="0"/>
              <a:t>often</a:t>
            </a:r>
            <a:r>
              <a:rPr lang="fr-FR" sz="2400" dirty="0" smtClean="0"/>
              <a:t> </a:t>
            </a:r>
            <a:r>
              <a:rPr lang="fr-FR" sz="2400" dirty="0" err="1" smtClean="0"/>
              <a:t>because</a:t>
            </a:r>
            <a:r>
              <a:rPr lang="fr-FR" sz="2400" dirty="0" smtClean="0"/>
              <a:t>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used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to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produce</a:t>
            </a:r>
            <a:r>
              <a:rPr lang="fr-FR" sz="2400" dirty="0" smtClean="0"/>
              <a:t> </a:t>
            </a:r>
            <a:r>
              <a:rPr lang="fr-FR" sz="2400" dirty="0" err="1" smtClean="0"/>
              <a:t>everything</a:t>
            </a:r>
            <a:r>
              <a:rPr lang="fr-FR" sz="2400" dirty="0" smtClean="0"/>
              <a:t>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/>
              <a:t>needed</a:t>
            </a:r>
            <a:r>
              <a:rPr lang="fr-FR" sz="2400" dirty="0" smtClean="0"/>
              <a:t>.</a:t>
            </a:r>
          </a:p>
          <a:p>
            <a:pPr algn="l"/>
            <a:r>
              <a:rPr lang="fr-FR" sz="2400" dirty="0"/>
              <a:t> </a:t>
            </a:r>
            <a:r>
              <a:rPr lang="fr-FR" sz="2400" dirty="0" smtClean="0"/>
              <a:t>       </a:t>
            </a:r>
            <a:r>
              <a:rPr lang="fr-FR" sz="2400" dirty="0" err="1" smtClean="0"/>
              <a:t>today</a:t>
            </a:r>
            <a:r>
              <a:rPr lang="fr-FR" sz="2400" dirty="0" smtClean="0"/>
              <a:t>, </a:t>
            </a:r>
            <a:r>
              <a:rPr lang="fr-FR" sz="2400" dirty="0" err="1" smtClean="0"/>
              <a:t>Uncle</a:t>
            </a:r>
            <a:r>
              <a:rPr lang="fr-FR" sz="2400" dirty="0" smtClean="0"/>
              <a:t> Hassan </a:t>
            </a:r>
            <a:r>
              <a:rPr lang="fr-FR" sz="2400" dirty="0" err="1" smtClean="0">
                <a:solidFill>
                  <a:srgbClr val="FF0000"/>
                </a:solidFill>
              </a:rPr>
              <a:t>lives</a:t>
            </a:r>
            <a:r>
              <a:rPr lang="fr-FR" sz="2400" dirty="0" smtClean="0"/>
              <a:t> in </a:t>
            </a:r>
            <a:r>
              <a:rPr lang="fr-FR" sz="2400" dirty="0" err="1" smtClean="0"/>
              <a:t>town</a:t>
            </a:r>
            <a:r>
              <a:rPr lang="fr-FR" sz="2400" dirty="0" smtClean="0"/>
              <a:t>. He </a:t>
            </a:r>
            <a:r>
              <a:rPr lang="fr-FR" sz="2400" dirty="0" err="1" smtClean="0">
                <a:solidFill>
                  <a:srgbClr val="FF0000"/>
                </a:solidFill>
              </a:rPr>
              <a:t>works</a:t>
            </a:r>
            <a:r>
              <a:rPr lang="fr-FR" sz="2400" dirty="0" smtClean="0"/>
              <a:t> in a </a:t>
            </a:r>
            <a:r>
              <a:rPr lang="fr-FR" sz="2400" dirty="0" err="1" smtClean="0"/>
              <a:t>tomato</a:t>
            </a:r>
            <a:r>
              <a:rPr lang="fr-FR" sz="2400" dirty="0" smtClean="0"/>
              <a:t> </a:t>
            </a:r>
            <a:r>
              <a:rPr lang="fr-FR" sz="2400" dirty="0" err="1" smtClean="0"/>
              <a:t>paste</a:t>
            </a:r>
            <a:r>
              <a:rPr lang="fr-FR" sz="2400" dirty="0" smtClean="0"/>
              <a:t> </a:t>
            </a:r>
            <a:r>
              <a:rPr lang="fr-FR" sz="2400" dirty="0" err="1" smtClean="0"/>
              <a:t>factory</a:t>
            </a:r>
            <a:r>
              <a:rPr lang="fr-FR" sz="2400" dirty="0" smtClean="0"/>
              <a:t>. He </a:t>
            </a:r>
            <a:r>
              <a:rPr lang="fr-FR" sz="2400" dirty="0" err="1" smtClean="0"/>
              <a:t>usually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wakes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up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6 in the </a:t>
            </a:r>
            <a:r>
              <a:rPr lang="fr-FR" sz="2400" dirty="0" err="1" smtClean="0"/>
              <a:t>morning</a:t>
            </a:r>
            <a:r>
              <a:rPr lang="fr-FR" sz="2400" dirty="0" smtClean="0"/>
              <a:t>. </a:t>
            </a:r>
            <a:r>
              <a:rPr lang="fr-FR" sz="2400" dirty="0" err="1" smtClean="0"/>
              <a:t>Before</a:t>
            </a:r>
            <a:r>
              <a:rPr lang="fr-FR" sz="2400" dirty="0" smtClean="0"/>
              <a:t>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goes</a:t>
            </a:r>
            <a:r>
              <a:rPr lang="fr-FR" sz="2400" dirty="0" smtClean="0"/>
              <a:t> to  </a:t>
            </a:r>
            <a:r>
              <a:rPr lang="fr-FR" sz="2400" dirty="0" err="1" smtClean="0"/>
              <a:t>work</a:t>
            </a:r>
            <a:r>
              <a:rPr lang="fr-FR" sz="2400" dirty="0" smtClean="0"/>
              <a:t>,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buys</a:t>
            </a:r>
            <a:r>
              <a:rPr lang="fr-FR" sz="2400" dirty="0" smtClean="0"/>
              <a:t> </a:t>
            </a:r>
            <a:r>
              <a:rPr lang="fr-FR" sz="2400" dirty="0" err="1" smtClean="0"/>
              <a:t>three</a:t>
            </a:r>
            <a:r>
              <a:rPr lang="fr-FR" sz="2400" dirty="0" smtClean="0"/>
              <a:t> or four litres of </a:t>
            </a:r>
            <a:r>
              <a:rPr lang="fr-FR" sz="2400" dirty="0" err="1" smtClean="0"/>
              <a:t>milk</a:t>
            </a:r>
            <a:r>
              <a:rPr lang="fr-FR" sz="2400" dirty="0" smtClean="0"/>
              <a:t> and 6 </a:t>
            </a:r>
            <a:r>
              <a:rPr lang="fr-FR" sz="2400" dirty="0" err="1" smtClean="0"/>
              <a:t>loaves</a:t>
            </a:r>
            <a:r>
              <a:rPr lang="fr-FR" sz="2400" dirty="0" smtClean="0"/>
              <a:t> of </a:t>
            </a:r>
            <a:r>
              <a:rPr lang="fr-FR" sz="2400" dirty="0" err="1" smtClean="0"/>
              <a:t>bread</a:t>
            </a:r>
            <a:r>
              <a:rPr lang="fr-FR" sz="2400" dirty="0" smtClean="0"/>
              <a:t> and </a:t>
            </a:r>
            <a:r>
              <a:rPr lang="fr-FR" sz="2400" dirty="0" err="1" smtClean="0"/>
              <a:t>some</a:t>
            </a:r>
            <a:r>
              <a:rPr lang="fr-FR" sz="2400" dirty="0" smtClean="0"/>
              <a:t> fruit.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1950469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/>
              <a:t>« The best </a:t>
            </a:r>
            <a:r>
              <a:rPr lang="fr-FR" sz="4000" dirty="0" err="1" smtClean="0"/>
              <a:t>teachers</a:t>
            </a:r>
            <a:r>
              <a:rPr lang="fr-FR" sz="4000" dirty="0" smtClean="0"/>
              <a:t> are </a:t>
            </a:r>
            <a:r>
              <a:rPr lang="fr-FR" sz="4000" dirty="0" err="1" smtClean="0"/>
              <a:t>those</a:t>
            </a:r>
            <a:r>
              <a:rPr lang="fr-FR" sz="4000" dirty="0" smtClean="0"/>
              <a:t> </a:t>
            </a:r>
            <a:r>
              <a:rPr lang="fr-FR" sz="4000" dirty="0" err="1" smtClean="0"/>
              <a:t>who</a:t>
            </a:r>
            <a:r>
              <a:rPr lang="fr-FR" sz="4000" dirty="0" smtClean="0"/>
              <a:t> </a:t>
            </a:r>
            <a:r>
              <a:rPr lang="fr-FR" sz="4000" dirty="0" err="1" smtClean="0"/>
              <a:t>think</a:t>
            </a:r>
            <a:r>
              <a:rPr lang="fr-FR" sz="4000" dirty="0" smtClean="0"/>
              <a:t> </a:t>
            </a:r>
            <a:r>
              <a:rPr lang="fr-FR" sz="4000" dirty="0" err="1" smtClean="0"/>
              <a:t>carefully</a:t>
            </a:r>
            <a:r>
              <a:rPr lang="fr-FR" sz="4000" dirty="0" smtClean="0"/>
              <a:t> about </a:t>
            </a:r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they</a:t>
            </a:r>
            <a:r>
              <a:rPr lang="fr-FR" sz="4000" dirty="0" smtClean="0"/>
              <a:t> are </a:t>
            </a:r>
            <a:r>
              <a:rPr lang="fr-FR" sz="4000" dirty="0" err="1" smtClean="0"/>
              <a:t>going</a:t>
            </a:r>
            <a:r>
              <a:rPr lang="fr-FR" sz="4000" dirty="0" smtClean="0"/>
              <a:t> to do in </a:t>
            </a:r>
            <a:r>
              <a:rPr lang="fr-FR" sz="4000" dirty="0" err="1" smtClean="0"/>
              <a:t>their</a:t>
            </a:r>
            <a:r>
              <a:rPr lang="fr-FR" sz="4000" dirty="0" smtClean="0"/>
              <a:t> classes and </a:t>
            </a:r>
            <a:r>
              <a:rPr lang="fr-FR" sz="4000" dirty="0" err="1" smtClean="0"/>
              <a:t>who</a:t>
            </a:r>
            <a:r>
              <a:rPr lang="fr-FR" sz="4000" dirty="0" smtClean="0"/>
              <a:t> plan how </a:t>
            </a:r>
            <a:r>
              <a:rPr lang="fr-FR" sz="4000" dirty="0" err="1" smtClean="0"/>
              <a:t>they</a:t>
            </a:r>
            <a:r>
              <a:rPr lang="fr-FR" sz="4000" dirty="0" smtClean="0"/>
              <a:t> are </a:t>
            </a:r>
            <a:r>
              <a:rPr lang="fr-FR" sz="4000" dirty="0" err="1" smtClean="0"/>
              <a:t>going</a:t>
            </a:r>
            <a:r>
              <a:rPr lang="fr-FR" sz="4000" dirty="0" smtClean="0"/>
              <a:t> to organise the </a:t>
            </a:r>
            <a:r>
              <a:rPr lang="fr-FR" sz="4000" dirty="0" err="1" smtClean="0"/>
              <a:t>teaching</a:t>
            </a:r>
            <a:r>
              <a:rPr lang="fr-FR" sz="4000" dirty="0" smtClean="0"/>
              <a:t> and </a:t>
            </a:r>
            <a:r>
              <a:rPr lang="fr-FR" sz="4000" dirty="0" err="1" smtClean="0"/>
              <a:t>learning</a:t>
            </a:r>
            <a:r>
              <a:rPr lang="fr-FR" sz="4000" dirty="0" smtClean="0"/>
              <a:t> »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            </a:t>
            </a:r>
            <a:r>
              <a:rPr lang="fr-FR" sz="3200" dirty="0" smtClean="0">
                <a:solidFill>
                  <a:srgbClr val="FF0000"/>
                </a:solidFill>
              </a:rPr>
              <a:t>Jeremy </a:t>
            </a:r>
            <a:r>
              <a:rPr lang="fr-FR" sz="3200" dirty="0" err="1" smtClean="0">
                <a:solidFill>
                  <a:srgbClr val="FF0000"/>
                </a:solidFill>
              </a:rPr>
              <a:t>Harmer</a:t>
            </a:r>
            <a:r>
              <a:rPr lang="fr-FR" sz="3200" dirty="0" smtClean="0">
                <a:solidFill>
                  <a:srgbClr val="FF0000"/>
                </a:solidFill>
              </a:rPr>
              <a:t> 1991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382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err="1" smtClean="0"/>
              <a:t>Lesson</a:t>
            </a:r>
            <a:r>
              <a:rPr lang="fr-FR" sz="2800" dirty="0" smtClean="0"/>
              <a:t> plan:   </a:t>
            </a:r>
            <a:r>
              <a:rPr lang="fr-FR" sz="2800" dirty="0" err="1" smtClean="0"/>
              <a:t>Expressing</a:t>
            </a:r>
            <a:r>
              <a:rPr lang="fr-FR" sz="2800" dirty="0" smtClean="0"/>
              <a:t> </a:t>
            </a:r>
            <a:r>
              <a:rPr lang="fr-FR" sz="2800" dirty="0" err="1" smtClean="0"/>
              <a:t>past</a:t>
            </a:r>
            <a:r>
              <a:rPr lang="fr-FR" sz="2800" dirty="0" smtClean="0"/>
              <a:t> habits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2800" dirty="0" err="1" smtClean="0"/>
              <a:t>Formulate</a:t>
            </a:r>
            <a:r>
              <a:rPr lang="fr-FR" sz="2800" dirty="0" smtClean="0"/>
              <a:t> the </a:t>
            </a:r>
            <a:r>
              <a:rPr lang="fr-FR" sz="2800" dirty="0" err="1" smtClean="0"/>
              <a:t>learning</a:t>
            </a:r>
            <a:r>
              <a:rPr lang="fr-FR" sz="2800" dirty="0" smtClean="0"/>
              <a:t> objective (s) of the </a:t>
            </a:r>
            <a:r>
              <a:rPr lang="fr-FR" sz="2800" dirty="0" err="1" smtClean="0"/>
              <a:t>lesson</a:t>
            </a:r>
            <a:r>
              <a:rPr lang="fr-FR" sz="2800" dirty="0" smtClean="0"/>
              <a:t>.</a:t>
            </a:r>
          </a:p>
          <a:p>
            <a:pPr marL="514350" indent="-514350">
              <a:buAutoNum type="arabicPeriod"/>
            </a:pPr>
            <a:endParaRPr lang="fr-FR" sz="2800" dirty="0" smtClean="0"/>
          </a:p>
          <a:p>
            <a:pPr marL="514350" indent="-514350">
              <a:buAutoNum type="arabicPeriod"/>
            </a:pPr>
            <a:endParaRPr lang="fr-FR" sz="2800" dirty="0" smtClean="0"/>
          </a:p>
          <a:p>
            <a:pPr marL="514350" indent="-514350">
              <a:buAutoNum type="arabicPeriod"/>
            </a:pPr>
            <a:r>
              <a:rPr lang="fr-FR" sz="2800" dirty="0" smtClean="0"/>
              <a:t>Devise </a:t>
            </a:r>
            <a:r>
              <a:rPr lang="fr-FR" sz="2800" dirty="0" err="1" smtClean="0"/>
              <a:t>appropriate</a:t>
            </a:r>
            <a:r>
              <a:rPr lang="fr-FR" sz="2800" dirty="0" smtClean="0"/>
              <a:t> </a:t>
            </a:r>
            <a:r>
              <a:rPr lang="fr-FR" sz="2800" dirty="0" err="1" smtClean="0"/>
              <a:t>tasks</a:t>
            </a:r>
            <a:r>
              <a:rPr lang="fr-FR" sz="2800" dirty="0" smtClean="0"/>
              <a:t> to </a:t>
            </a:r>
            <a:r>
              <a:rPr lang="fr-FR" sz="2800" dirty="0" err="1" smtClean="0"/>
              <a:t>fullfil</a:t>
            </a:r>
            <a:r>
              <a:rPr lang="fr-FR" sz="2800" dirty="0" smtClean="0"/>
              <a:t> the </a:t>
            </a:r>
            <a:r>
              <a:rPr lang="fr-FR" sz="2800" dirty="0" err="1" smtClean="0"/>
              <a:t>target</a:t>
            </a:r>
            <a:r>
              <a:rPr lang="fr-FR" sz="2800" dirty="0" smtClean="0"/>
              <a:t> objective </a:t>
            </a:r>
            <a:r>
              <a:rPr lang="fr-FR" sz="2800" dirty="0" err="1" smtClean="0"/>
              <a:t>following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procedure</a:t>
            </a:r>
            <a:r>
              <a:rPr lang="fr-FR" sz="2800" dirty="0" smtClean="0"/>
              <a:t>: </a:t>
            </a:r>
            <a:r>
              <a:rPr lang="fr-FR" sz="2800" dirty="0" err="1" smtClean="0"/>
              <a:t>Presentation</a:t>
            </a:r>
            <a:r>
              <a:rPr lang="fr-FR" sz="2800" dirty="0" smtClean="0"/>
              <a:t>, practice and production / use.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76757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800" dirty="0" smtClean="0"/>
              <a:t>Learning objective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The </a:t>
            </a:r>
            <a:r>
              <a:rPr lang="fr-FR" dirty="0" err="1" smtClean="0"/>
              <a:t>learners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>
                <a:solidFill>
                  <a:srgbClr val="FF0000"/>
                </a:solidFill>
              </a:rPr>
              <a:t>narrate</a:t>
            </a:r>
            <a:r>
              <a:rPr lang="fr-FR" dirty="0" smtClean="0"/>
              <a:t> /</a:t>
            </a:r>
            <a:r>
              <a:rPr lang="fr-FR" dirty="0" err="1" smtClean="0">
                <a:solidFill>
                  <a:srgbClr val="FF0000"/>
                </a:solidFill>
              </a:rPr>
              <a:t>describe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   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habitual</a:t>
            </a:r>
            <a:r>
              <a:rPr lang="fr-FR" dirty="0" smtClean="0"/>
              <a:t> </a:t>
            </a:r>
            <a:r>
              <a:rPr lang="fr-FR" dirty="0" err="1" smtClean="0"/>
              <a:t>events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« </a:t>
            </a:r>
            <a:r>
              <a:rPr lang="fr-FR" dirty="0" err="1" smtClean="0">
                <a:solidFill>
                  <a:srgbClr val="FF0000"/>
                </a:solidFill>
              </a:rPr>
              <a:t>used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to </a:t>
            </a:r>
          </a:p>
          <a:p>
            <a:pPr>
              <a:buNone/>
            </a:pPr>
            <a:r>
              <a:rPr lang="fr-FR" dirty="0" smtClean="0"/>
              <a:t>    +</a:t>
            </a:r>
            <a:r>
              <a:rPr lang="fr-FR" dirty="0" smtClean="0">
                <a:solidFill>
                  <a:srgbClr val="FF0000"/>
                </a:solidFill>
              </a:rPr>
              <a:t>infinitive</a:t>
            </a:r>
            <a:r>
              <a:rPr lang="fr-FR" dirty="0" smtClean="0"/>
              <a:t>) in the affirmative, </a:t>
            </a:r>
            <a:r>
              <a:rPr lang="fr-FR" dirty="0" err="1" smtClean="0"/>
              <a:t>negative</a:t>
            </a:r>
            <a:r>
              <a:rPr lang="fr-FR" dirty="0" smtClean="0"/>
              <a:t> and </a:t>
            </a:r>
          </a:p>
          <a:p>
            <a:pPr>
              <a:buNone/>
            </a:pPr>
            <a:r>
              <a:rPr lang="fr-FR" dirty="0" smtClean="0"/>
              <a:t>     interrogative </a:t>
            </a:r>
            <a:r>
              <a:rPr lang="fr-FR" dirty="0" err="1" smtClean="0"/>
              <a:t>forms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21254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err="1" smtClean="0"/>
              <a:t>Task</a:t>
            </a:r>
            <a:r>
              <a:rPr lang="fr-FR" sz="2400" dirty="0" smtClean="0"/>
              <a:t> one: </a:t>
            </a:r>
            <a:br>
              <a:rPr lang="fr-FR" sz="2400" dirty="0" smtClean="0"/>
            </a:br>
            <a:r>
              <a:rPr lang="fr-FR" sz="2400" dirty="0" smtClean="0"/>
              <a:t>Objective:  </a:t>
            </a:r>
            <a:r>
              <a:rPr lang="fr-FR" sz="2400" dirty="0" err="1" smtClean="0"/>
              <a:t>Activate</a:t>
            </a:r>
            <a:r>
              <a:rPr lang="fr-FR" sz="2400" dirty="0" smtClean="0"/>
              <a:t>  </a:t>
            </a:r>
            <a:r>
              <a:rPr lang="fr-FR" sz="2400" dirty="0" err="1" smtClean="0"/>
              <a:t>ss</a:t>
            </a:r>
            <a:r>
              <a:rPr lang="fr-FR" sz="2400" dirty="0" smtClean="0"/>
              <a:t>  </a:t>
            </a:r>
            <a:r>
              <a:rPr lang="fr-FR" sz="2400" dirty="0" err="1" smtClean="0"/>
              <a:t>interest</a:t>
            </a:r>
            <a:r>
              <a:rPr lang="fr-FR" sz="2400" dirty="0" smtClean="0"/>
              <a:t>.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	Read the </a:t>
            </a:r>
            <a:r>
              <a:rPr lang="fr-FR" sz="2400" dirty="0" err="1" smtClean="0"/>
              <a:t>text</a:t>
            </a:r>
            <a:r>
              <a:rPr lang="fr-FR" sz="2400" dirty="0" smtClean="0"/>
              <a:t> </a:t>
            </a:r>
            <a:r>
              <a:rPr lang="fr-FR" sz="2400" dirty="0" err="1" smtClean="0"/>
              <a:t>then</a:t>
            </a:r>
            <a:r>
              <a:rPr lang="fr-FR" sz="2400" dirty="0" smtClean="0"/>
              <a:t> </a:t>
            </a:r>
            <a:r>
              <a:rPr lang="fr-FR" sz="2400" dirty="0" err="1" smtClean="0"/>
              <a:t>answer</a:t>
            </a:r>
            <a:r>
              <a:rPr lang="fr-FR" sz="2400" dirty="0" smtClean="0"/>
              <a:t> the questions </a:t>
            </a:r>
            <a:r>
              <a:rPr lang="fr-FR" sz="2400" dirty="0" err="1" smtClean="0"/>
              <a:t>below</a:t>
            </a:r>
            <a:r>
              <a:rPr lang="fr-FR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fr-FR" sz="2400" dirty="0" err="1" smtClean="0"/>
              <a:t>What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Uncle</a:t>
            </a:r>
            <a:r>
              <a:rPr lang="fr-FR" sz="2400" dirty="0" smtClean="0"/>
              <a:t> </a:t>
            </a:r>
            <a:r>
              <a:rPr lang="fr-FR" sz="2400" dirty="0" err="1" smtClean="0"/>
              <a:t>Hassan’s</a:t>
            </a:r>
            <a:r>
              <a:rPr lang="fr-FR" sz="2400" dirty="0" smtClean="0"/>
              <a:t> job?</a:t>
            </a:r>
          </a:p>
          <a:p>
            <a:pPr marL="457200" indent="-457200">
              <a:buAutoNum type="arabicPeriod"/>
            </a:pPr>
            <a:r>
              <a:rPr lang="fr-FR" sz="2400" dirty="0" smtClean="0"/>
              <a:t>Mention </a:t>
            </a:r>
            <a:r>
              <a:rPr lang="fr-FR" sz="2400" dirty="0" err="1" smtClean="0"/>
              <a:t>some</a:t>
            </a:r>
            <a:r>
              <a:rPr lang="fr-FR" sz="2400" dirty="0" smtClean="0"/>
              <a:t> of </a:t>
            </a:r>
            <a:r>
              <a:rPr lang="fr-FR" sz="2400" dirty="0" err="1" smtClean="0"/>
              <a:t>his</a:t>
            </a:r>
            <a:r>
              <a:rPr lang="fr-FR" sz="2400" dirty="0" smtClean="0"/>
              <a:t> </a:t>
            </a:r>
            <a:r>
              <a:rPr lang="fr-FR" sz="2400" dirty="0" err="1" smtClean="0"/>
              <a:t>activities</a:t>
            </a:r>
            <a:r>
              <a:rPr lang="fr-FR" sz="2400" dirty="0" smtClean="0"/>
              <a:t> 50 </a:t>
            </a:r>
            <a:r>
              <a:rPr lang="fr-FR" sz="2400" dirty="0" err="1" smtClean="0"/>
              <a:t>years</a:t>
            </a:r>
            <a:r>
              <a:rPr lang="fr-FR" sz="2400" dirty="0" smtClean="0"/>
              <a:t> </a:t>
            </a:r>
            <a:r>
              <a:rPr lang="fr-FR" sz="2400" dirty="0" err="1" smtClean="0"/>
              <a:t>ago</a:t>
            </a:r>
            <a:r>
              <a:rPr lang="fr-F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fr-FR" sz="2400" dirty="0" smtClean="0"/>
              <a:t>Mention </a:t>
            </a:r>
            <a:r>
              <a:rPr lang="fr-FR" sz="2400" dirty="0" err="1" smtClean="0"/>
              <a:t>some</a:t>
            </a:r>
            <a:r>
              <a:rPr lang="fr-FR" sz="2400" dirty="0" smtClean="0"/>
              <a:t> of </a:t>
            </a:r>
            <a:r>
              <a:rPr lang="fr-FR" sz="2400" dirty="0" err="1" smtClean="0"/>
              <a:t>his</a:t>
            </a:r>
            <a:r>
              <a:rPr lang="fr-FR" sz="2400" dirty="0" smtClean="0"/>
              <a:t> </a:t>
            </a:r>
            <a:r>
              <a:rPr lang="fr-FR" sz="2400" dirty="0" err="1" smtClean="0"/>
              <a:t>activities</a:t>
            </a:r>
            <a:r>
              <a:rPr lang="fr-FR" sz="2400" dirty="0" smtClean="0"/>
              <a:t> </a:t>
            </a:r>
            <a:r>
              <a:rPr lang="fr-FR" sz="2400" dirty="0" err="1" smtClean="0"/>
              <a:t>today</a:t>
            </a:r>
            <a:r>
              <a:rPr lang="fr-FR" sz="2400" dirty="0" smtClean="0"/>
              <a:t>.</a:t>
            </a:r>
          </a:p>
          <a:p>
            <a:pPr marL="457200" indent="-457200">
              <a:buAutoNum type="arabicPeriod"/>
            </a:pPr>
            <a:endParaRPr lang="fr-FR" sz="2400" dirty="0"/>
          </a:p>
          <a:p>
            <a:pPr marL="457200" indent="-457200">
              <a:buFont typeface="Wingdings" pitchFamily="2" charset="2"/>
              <a:buChar char="v"/>
            </a:pPr>
            <a:r>
              <a:rPr lang="fr-FR" sz="2400" dirty="0" err="1" smtClean="0"/>
              <a:t>Remark</a:t>
            </a:r>
            <a:r>
              <a:rPr lang="fr-FR" sz="2400" dirty="0" smtClean="0"/>
              <a:t>: </a:t>
            </a:r>
            <a:r>
              <a:rPr lang="fr-FR" sz="2400" dirty="0" err="1" smtClean="0"/>
              <a:t>At</a:t>
            </a:r>
            <a:r>
              <a:rPr lang="fr-FR" sz="2400" dirty="0" smtClean="0"/>
              <a:t> </a:t>
            </a:r>
            <a:r>
              <a:rPr lang="fr-FR" sz="2400" dirty="0" err="1" smtClean="0"/>
              <a:t>this</a:t>
            </a:r>
            <a:r>
              <a:rPr lang="fr-FR" sz="2400" dirty="0" smtClean="0"/>
              <a:t> stage, the </a:t>
            </a:r>
            <a:r>
              <a:rPr lang="fr-FR" sz="2400" dirty="0" err="1" smtClean="0"/>
              <a:t>teacher</a:t>
            </a:r>
            <a:r>
              <a:rPr lang="fr-FR" sz="2400" dirty="0" smtClean="0"/>
              <a:t> </a:t>
            </a:r>
            <a:r>
              <a:rPr lang="fr-FR" sz="2400" dirty="0" err="1" smtClean="0"/>
              <a:t>should</a:t>
            </a:r>
            <a:r>
              <a:rPr lang="fr-FR" sz="2400" dirty="0" smtClean="0"/>
              <a:t> not point out to the </a:t>
            </a:r>
            <a:r>
              <a:rPr lang="fr-FR" sz="2400" dirty="0" err="1" smtClean="0"/>
              <a:t>difference</a:t>
            </a:r>
            <a:r>
              <a:rPr lang="fr-FR" sz="2400" dirty="0" smtClean="0"/>
              <a:t> in </a:t>
            </a:r>
            <a:r>
              <a:rPr lang="fr-FR" sz="2400" dirty="0" err="1" smtClean="0"/>
              <a:t>tenses</a:t>
            </a:r>
            <a:r>
              <a:rPr lang="fr-FR" sz="2400" dirty="0" smtClean="0"/>
              <a:t> ( </a:t>
            </a:r>
            <a:r>
              <a:rPr lang="fr-FR" sz="2400" dirty="0" err="1" smtClean="0"/>
              <a:t>past</a:t>
            </a:r>
            <a:r>
              <a:rPr lang="fr-FR" sz="2400" dirty="0" smtClean="0"/>
              <a:t> and </a:t>
            </a:r>
            <a:r>
              <a:rPr lang="fr-FR" sz="2400" dirty="0" err="1" smtClean="0"/>
              <a:t>present</a:t>
            </a:r>
            <a:r>
              <a:rPr lang="fr-FR" sz="2400" dirty="0" smtClean="0"/>
              <a:t> 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79361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err="1" smtClean="0"/>
              <a:t>Task</a:t>
            </a:r>
            <a:r>
              <a:rPr lang="fr-FR" sz="2400" dirty="0" smtClean="0"/>
              <a:t> </a:t>
            </a:r>
            <a:r>
              <a:rPr lang="fr-FR" sz="2400" dirty="0" err="1" smtClean="0"/>
              <a:t>two</a:t>
            </a:r>
            <a:r>
              <a:rPr lang="fr-FR" sz="2400" dirty="0" smtClean="0"/>
              <a:t>:</a:t>
            </a:r>
            <a:br>
              <a:rPr lang="fr-FR" sz="2400" dirty="0" smtClean="0"/>
            </a:br>
            <a:r>
              <a:rPr lang="fr-FR" sz="2400" dirty="0" smtClean="0"/>
              <a:t>Practice 1: </a:t>
            </a:r>
            <a:r>
              <a:rPr lang="fr-FR" sz="2400" dirty="0" err="1" smtClean="0"/>
              <a:t>Present</a:t>
            </a:r>
            <a:r>
              <a:rPr lang="fr-FR" sz="2400" dirty="0" smtClean="0"/>
              <a:t>  </a:t>
            </a:r>
            <a:r>
              <a:rPr lang="fr-FR" sz="2400" dirty="0" err="1" smtClean="0"/>
              <a:t>form</a:t>
            </a:r>
            <a:r>
              <a:rPr lang="fr-FR" sz="2400" dirty="0" smtClean="0"/>
              <a:t> and </a:t>
            </a:r>
            <a:r>
              <a:rPr lang="fr-FR" sz="2400" dirty="0" err="1" smtClean="0"/>
              <a:t>meaning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sz="2400" dirty="0" smtClean="0"/>
              <a:t>Match the </a:t>
            </a:r>
            <a:r>
              <a:rPr lang="fr-FR" sz="2400" dirty="0" err="1" smtClean="0"/>
              <a:t>statements</a:t>
            </a:r>
            <a:r>
              <a:rPr lang="fr-FR" sz="2400" dirty="0" smtClean="0"/>
              <a:t> in </a:t>
            </a:r>
            <a:r>
              <a:rPr lang="fr-FR" sz="2400" dirty="0" err="1" smtClean="0"/>
              <a:t>column</a:t>
            </a:r>
            <a:r>
              <a:rPr lang="fr-FR" sz="2400" dirty="0" smtClean="0"/>
              <a:t> A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those</a:t>
            </a:r>
            <a:r>
              <a:rPr lang="fr-FR" sz="2400" dirty="0" smtClean="0"/>
              <a:t> in </a:t>
            </a:r>
            <a:r>
              <a:rPr lang="fr-FR" sz="2400" dirty="0" err="1" smtClean="0"/>
              <a:t>column</a:t>
            </a:r>
            <a:r>
              <a:rPr lang="fr-FR" sz="2400" dirty="0" smtClean="0"/>
              <a:t> B to </a:t>
            </a:r>
            <a:r>
              <a:rPr lang="fr-FR" sz="2400" dirty="0" err="1" smtClean="0"/>
              <a:t>make</a:t>
            </a:r>
            <a:r>
              <a:rPr lang="fr-FR" sz="2400" dirty="0" smtClean="0"/>
              <a:t> a </a:t>
            </a:r>
            <a:r>
              <a:rPr lang="fr-FR" sz="2400" dirty="0" err="1" smtClean="0"/>
              <a:t>coherent</a:t>
            </a:r>
            <a:r>
              <a:rPr lang="fr-FR" sz="2400" dirty="0" smtClean="0"/>
              <a:t> sentence.</a:t>
            </a:r>
          </a:p>
          <a:p>
            <a:pPr>
              <a:buNone/>
            </a:pP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34" y="2786059"/>
          <a:ext cx="8215370" cy="392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3857652"/>
              </a:tblGrid>
              <a:tr h="500066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Column</a:t>
                      </a:r>
                      <a:r>
                        <a:rPr lang="fr-FR" sz="2000" dirty="0" smtClean="0"/>
                        <a:t>       A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Column</a:t>
                      </a:r>
                      <a:r>
                        <a:rPr lang="fr-FR" baseline="0" dirty="0" smtClean="0"/>
                        <a:t>   B</a:t>
                      </a:r>
                      <a:endParaRPr lang="fr-F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dirty="0" smtClean="0"/>
                        <a:t>I </a:t>
                      </a:r>
                      <a:r>
                        <a:rPr lang="fr-FR" dirty="0" err="1" smtClean="0"/>
                        <a:t>used</a:t>
                      </a:r>
                      <a:r>
                        <a:rPr lang="fr-FR" dirty="0" smtClean="0"/>
                        <a:t> to </a:t>
                      </a:r>
                      <a:r>
                        <a:rPr lang="fr-FR" dirty="0" err="1" smtClean="0"/>
                        <a:t>eat</a:t>
                      </a:r>
                      <a:r>
                        <a:rPr lang="fr-FR" dirty="0" smtClean="0"/>
                        <a:t> a lot of </a:t>
                      </a:r>
                      <a:r>
                        <a:rPr lang="fr-FR" dirty="0" err="1" smtClean="0"/>
                        <a:t>chocolate</a:t>
                      </a:r>
                      <a:r>
                        <a:rPr lang="fr-FR" dirty="0" smtClean="0"/>
                        <a:t> 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now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they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don’t</a:t>
                      </a:r>
                      <a:endParaRPr lang="fr-F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dirty="0" smtClean="0"/>
                        <a:t>Paul </a:t>
                      </a:r>
                      <a:r>
                        <a:rPr lang="fr-FR" dirty="0" err="1" smtClean="0"/>
                        <a:t>used</a:t>
                      </a:r>
                      <a:r>
                        <a:rPr lang="fr-FR" dirty="0" smtClean="0"/>
                        <a:t> to </a:t>
                      </a:r>
                      <a:r>
                        <a:rPr lang="fr-FR" dirty="0" err="1" smtClean="0"/>
                        <a:t>work</a:t>
                      </a:r>
                      <a:r>
                        <a:rPr lang="fr-FR" dirty="0" smtClean="0"/>
                        <a:t> in London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now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he</a:t>
                      </a:r>
                      <a:r>
                        <a:rPr lang="fr-FR" dirty="0" smtClean="0"/>
                        <a:t> drives</a:t>
                      </a:r>
                      <a:endParaRPr lang="fr-F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father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used</a:t>
                      </a:r>
                      <a:r>
                        <a:rPr lang="fr-FR" dirty="0" smtClean="0"/>
                        <a:t> to </a:t>
                      </a:r>
                      <a:r>
                        <a:rPr lang="fr-FR" dirty="0" err="1" smtClean="0"/>
                        <a:t>take</a:t>
                      </a:r>
                      <a:r>
                        <a:rPr lang="fr-FR" dirty="0" smtClean="0"/>
                        <a:t> the bus to </a:t>
                      </a:r>
                      <a:r>
                        <a:rPr lang="fr-FR" dirty="0" err="1" smtClean="0"/>
                        <a:t>work</a:t>
                      </a:r>
                      <a:r>
                        <a:rPr lang="fr-FR" dirty="0" smtClean="0"/>
                        <a:t> 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now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he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works</a:t>
                      </a:r>
                      <a:r>
                        <a:rPr lang="fr-FR" dirty="0" smtClean="0"/>
                        <a:t> in Sheffield</a:t>
                      </a:r>
                      <a:endParaRPr lang="fr-F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When</a:t>
                      </a:r>
                      <a:r>
                        <a:rPr lang="fr-FR" dirty="0" smtClean="0"/>
                        <a:t> I </a:t>
                      </a:r>
                      <a:r>
                        <a:rPr lang="fr-FR" dirty="0" err="1" smtClean="0"/>
                        <a:t>was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younger</a:t>
                      </a:r>
                      <a:r>
                        <a:rPr lang="fr-FR" dirty="0" smtClean="0"/>
                        <a:t> I </a:t>
                      </a:r>
                      <a:r>
                        <a:rPr lang="fr-FR" dirty="0" err="1" smtClean="0"/>
                        <a:t>didn’t</a:t>
                      </a:r>
                      <a:r>
                        <a:rPr lang="fr-FR" dirty="0" smtClean="0"/>
                        <a:t> use to </a:t>
                      </a:r>
                      <a:r>
                        <a:rPr lang="fr-FR" dirty="0" err="1" smtClean="0"/>
                        <a:t>eat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cheese</a:t>
                      </a:r>
                      <a:r>
                        <a:rPr lang="fr-FR" dirty="0" smtClean="0"/>
                        <a:t> 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now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stay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at</a:t>
                      </a:r>
                      <a:r>
                        <a:rPr lang="fr-FR" dirty="0" smtClean="0"/>
                        <a:t> home </a:t>
                      </a:r>
                      <a:endParaRPr lang="fr-F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Pupils</a:t>
                      </a:r>
                      <a:r>
                        <a:rPr lang="fr-FR" dirty="0" smtClean="0"/>
                        <a:t> in the </a:t>
                      </a:r>
                      <a:r>
                        <a:rPr lang="fr-FR" dirty="0" err="1" smtClean="0"/>
                        <a:t>past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used</a:t>
                      </a:r>
                      <a:r>
                        <a:rPr lang="fr-FR" dirty="0" smtClean="0"/>
                        <a:t> to wear </a:t>
                      </a:r>
                      <a:r>
                        <a:rPr lang="fr-FR" dirty="0" err="1" smtClean="0"/>
                        <a:t>uniforms</a:t>
                      </a:r>
                      <a:r>
                        <a:rPr lang="fr-FR" dirty="0" smtClean="0"/>
                        <a:t> 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now</a:t>
                      </a:r>
                      <a:r>
                        <a:rPr lang="fr-FR" dirty="0" smtClean="0"/>
                        <a:t> I </a:t>
                      </a:r>
                      <a:r>
                        <a:rPr lang="fr-FR" dirty="0" err="1" smtClean="0"/>
                        <a:t>am</a:t>
                      </a:r>
                      <a:r>
                        <a:rPr lang="fr-FR" dirty="0" smtClean="0"/>
                        <a:t> on a </a:t>
                      </a:r>
                      <a:r>
                        <a:rPr lang="fr-FR" dirty="0" err="1" smtClean="0"/>
                        <a:t>diet</a:t>
                      </a:r>
                      <a:endParaRPr lang="fr-F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We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used</a:t>
                      </a:r>
                      <a:r>
                        <a:rPr lang="fr-FR" dirty="0" smtClean="0"/>
                        <a:t> to go to the </a:t>
                      </a:r>
                      <a:r>
                        <a:rPr lang="fr-FR" dirty="0" err="1" smtClean="0"/>
                        <a:t>beach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fo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when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were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childrenr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holidays</a:t>
                      </a:r>
                      <a:r>
                        <a:rPr lang="fr-FR" dirty="0" smtClean="0"/>
                        <a:t> 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now</a:t>
                      </a:r>
                      <a:r>
                        <a:rPr lang="fr-FR" dirty="0" smtClean="0"/>
                        <a:t> I </a:t>
                      </a:r>
                      <a:r>
                        <a:rPr lang="fr-FR" dirty="0" err="1" smtClean="0"/>
                        <a:t>eat</a:t>
                      </a:r>
                      <a:r>
                        <a:rPr lang="fr-FR" dirty="0" smtClean="0"/>
                        <a:t> a lot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4655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err="1" smtClean="0"/>
              <a:t>Task</a:t>
            </a:r>
            <a:r>
              <a:rPr lang="fr-FR" sz="2400" dirty="0" smtClean="0"/>
              <a:t> </a:t>
            </a:r>
            <a:r>
              <a:rPr lang="fr-FR" sz="2400" dirty="0" err="1" smtClean="0"/>
              <a:t>three</a:t>
            </a:r>
            <a:r>
              <a:rPr lang="fr-FR" sz="2400" dirty="0" smtClean="0"/>
              <a:t>:</a:t>
            </a:r>
            <a:br>
              <a:rPr lang="fr-FR" sz="2400" dirty="0" smtClean="0"/>
            </a:br>
            <a:r>
              <a:rPr lang="fr-FR" sz="2400" dirty="0" smtClean="0"/>
              <a:t>Practice2:  </a:t>
            </a:r>
            <a:r>
              <a:rPr lang="fr-FR" sz="2400" dirty="0" err="1" smtClean="0"/>
              <a:t>Controlled</a:t>
            </a:r>
            <a:r>
              <a:rPr lang="fr-FR" sz="2400" dirty="0" smtClean="0"/>
              <a:t> practice to have  </a:t>
            </a:r>
            <a:r>
              <a:rPr lang="fr-FR" sz="2400" dirty="0" err="1" smtClean="0"/>
              <a:t>ss</a:t>
            </a:r>
            <a:r>
              <a:rPr lang="fr-FR" sz="2400" dirty="0" smtClean="0"/>
              <a:t> </a:t>
            </a:r>
            <a:r>
              <a:rPr lang="fr-FR" sz="2400" dirty="0" err="1" smtClean="0"/>
              <a:t>work</a:t>
            </a:r>
            <a:r>
              <a:rPr lang="fr-FR" sz="2400" dirty="0" smtClean="0"/>
              <a:t> on </a:t>
            </a:r>
            <a:r>
              <a:rPr lang="fr-FR" sz="2400" dirty="0" err="1" smtClean="0"/>
              <a:t>form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r>
              <a:rPr lang="fr-FR" sz="2400" dirty="0" smtClean="0"/>
              <a:t>Look </a:t>
            </a:r>
            <a:r>
              <a:rPr lang="fr-FR" sz="2400" dirty="0" err="1" smtClean="0"/>
              <a:t>at</a:t>
            </a:r>
            <a:r>
              <a:rPr lang="fr-FR" sz="2400" dirty="0" smtClean="0"/>
              <a:t> the </a:t>
            </a:r>
            <a:r>
              <a:rPr lang="fr-FR" sz="2400" dirty="0" err="1" smtClean="0"/>
              <a:t>example</a:t>
            </a:r>
            <a:r>
              <a:rPr lang="fr-FR" sz="2400" dirty="0" smtClean="0"/>
              <a:t> </a:t>
            </a:r>
            <a:r>
              <a:rPr lang="fr-FR" sz="2400" dirty="0" err="1" smtClean="0"/>
              <a:t>below</a:t>
            </a:r>
            <a:r>
              <a:rPr lang="fr-FR" sz="2400" dirty="0" smtClean="0"/>
              <a:t> and do the </a:t>
            </a:r>
            <a:r>
              <a:rPr lang="fr-FR" sz="2400" dirty="0" err="1" smtClean="0"/>
              <a:t>same</a:t>
            </a:r>
            <a:r>
              <a:rPr lang="fr-FR" sz="2400" dirty="0" smtClean="0"/>
              <a:t> </a:t>
            </a:r>
            <a:r>
              <a:rPr lang="fr-FR" sz="2400" dirty="0" err="1" smtClean="0"/>
              <a:t>using</a:t>
            </a:r>
            <a:r>
              <a:rPr lang="fr-FR" sz="2400" dirty="0" smtClean="0"/>
              <a:t> the information in the table.</a:t>
            </a:r>
          </a:p>
          <a:p>
            <a:pPr>
              <a:buNone/>
            </a:pPr>
            <a:r>
              <a:rPr lang="fr-FR" sz="2400" dirty="0"/>
              <a:t> </a:t>
            </a:r>
            <a:r>
              <a:rPr lang="fr-FR" sz="2400" dirty="0" smtClean="0"/>
              <a:t>* </a:t>
            </a:r>
            <a:r>
              <a:rPr lang="fr-FR" sz="2400" dirty="0" err="1" smtClean="0"/>
              <a:t>Zindine</a:t>
            </a:r>
            <a:r>
              <a:rPr lang="fr-FR" sz="2400" dirty="0" smtClean="0"/>
              <a:t> Zidane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be</a:t>
            </a:r>
            <a:r>
              <a:rPr lang="fr-FR" sz="2400" dirty="0" smtClean="0"/>
              <a:t> a football </a:t>
            </a:r>
            <a:r>
              <a:rPr lang="fr-FR" sz="2400" dirty="0" err="1" smtClean="0"/>
              <a:t>star,but</a:t>
            </a:r>
            <a:r>
              <a:rPr lang="fr-FR" sz="2400" dirty="0" smtClean="0"/>
              <a:t> </a:t>
            </a:r>
            <a:r>
              <a:rPr lang="fr-FR" sz="2400" dirty="0" err="1" smtClean="0"/>
              <a:t>now</a:t>
            </a:r>
            <a:r>
              <a:rPr lang="fr-FR" sz="2400" dirty="0" smtClean="0"/>
              <a:t> </a:t>
            </a:r>
            <a:r>
              <a:rPr lang="fr-FR" sz="2400" dirty="0" err="1" smtClean="0"/>
              <a:t>he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 businessman.</a:t>
            </a:r>
          </a:p>
          <a:p>
            <a:pPr>
              <a:buNone/>
            </a:pPr>
            <a:r>
              <a:rPr lang="fr-FR" sz="2400" dirty="0" smtClean="0"/>
              <a:t>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57224" y="3643314"/>
          <a:ext cx="7072362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714380">
                <a:tc>
                  <a:txBody>
                    <a:bodyPr/>
                    <a:lstStyle/>
                    <a:p>
                      <a:r>
                        <a:rPr lang="fr-FR" dirty="0" smtClean="0"/>
                        <a:t>     </a:t>
                      </a:r>
                      <a:r>
                        <a:rPr lang="fr-FR" dirty="0" err="1" smtClean="0"/>
                        <a:t>Personality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</a:t>
                      </a:r>
                      <a:r>
                        <a:rPr lang="fr-FR" dirty="0" err="1" smtClean="0"/>
                        <a:t>Past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</a:t>
                      </a:r>
                      <a:r>
                        <a:rPr lang="fr-FR" dirty="0" err="1" smtClean="0"/>
                        <a:t>Now</a:t>
                      </a:r>
                      <a:endParaRPr lang="fr-FR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dirty="0" smtClean="0"/>
                        <a:t>Barak </a:t>
                      </a:r>
                      <a:r>
                        <a:rPr lang="fr-FR" dirty="0" err="1" smtClean="0"/>
                        <a:t>Obama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</a:t>
                      </a:r>
                      <a:r>
                        <a:rPr lang="fr-FR" dirty="0" err="1" smtClean="0"/>
                        <a:t>Lawyer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Head of state</a:t>
                      </a:r>
                      <a:endParaRPr lang="fr-FR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dirty="0" smtClean="0"/>
                        <a:t>Josef </a:t>
                      </a:r>
                      <a:r>
                        <a:rPr lang="fr-FR" dirty="0" err="1" smtClean="0"/>
                        <a:t>Guardiola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Real Madrid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Coach</a:t>
                      </a:r>
                      <a:endParaRPr lang="fr-FR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fr-FR" dirty="0" smtClean="0"/>
                        <a:t>James Blunt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British </a:t>
                      </a:r>
                      <a:r>
                        <a:rPr lang="fr-FR" dirty="0" err="1" smtClean="0"/>
                        <a:t>army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Pop singer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8467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err="1" smtClean="0"/>
              <a:t>Task</a:t>
            </a:r>
            <a:r>
              <a:rPr lang="fr-FR" sz="2400" dirty="0" smtClean="0"/>
              <a:t> Four:</a:t>
            </a:r>
            <a:br>
              <a:rPr lang="fr-FR" sz="2400" dirty="0" smtClean="0"/>
            </a:br>
            <a:r>
              <a:rPr lang="fr-FR" sz="2400" dirty="0" smtClean="0"/>
              <a:t>Practice 3: Free practice ( </a:t>
            </a:r>
            <a:r>
              <a:rPr lang="fr-FR" sz="2400" dirty="0" err="1" smtClean="0"/>
              <a:t>form</a:t>
            </a:r>
            <a:r>
              <a:rPr lang="fr-FR" sz="2400" dirty="0" smtClean="0"/>
              <a:t> and </a:t>
            </a:r>
            <a:r>
              <a:rPr lang="fr-FR" sz="2400" dirty="0" err="1" smtClean="0"/>
              <a:t>meaning</a:t>
            </a:r>
            <a:r>
              <a:rPr lang="fr-FR" sz="2400" dirty="0" smtClean="0"/>
              <a:t> 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r>
              <a:rPr lang="fr-FR" sz="2400" dirty="0" err="1" smtClean="0"/>
              <a:t>Find</a:t>
            </a:r>
            <a:r>
              <a:rPr lang="fr-FR" sz="2400" dirty="0" smtClean="0"/>
              <a:t> </a:t>
            </a:r>
            <a:r>
              <a:rPr lang="fr-FR" sz="2400" dirty="0" err="1" smtClean="0"/>
              <a:t>two</a:t>
            </a:r>
            <a:r>
              <a:rPr lang="fr-FR" sz="2400" dirty="0" smtClean="0"/>
              <a:t> or more </a:t>
            </a:r>
            <a:r>
              <a:rPr lang="fr-FR" sz="2400" dirty="0" err="1" smtClean="0"/>
              <a:t>things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didn’t</a:t>
            </a:r>
            <a:r>
              <a:rPr lang="fr-FR" sz="2400" dirty="0" smtClean="0"/>
              <a:t> use to do in the </a:t>
            </a:r>
            <a:r>
              <a:rPr lang="fr-FR" sz="2400" dirty="0" err="1" smtClean="0"/>
              <a:t>past</a:t>
            </a:r>
            <a:r>
              <a:rPr lang="fr-FR" sz="2400" dirty="0" smtClean="0"/>
              <a:t>  but </a:t>
            </a:r>
            <a:r>
              <a:rPr lang="fr-FR" sz="2400" dirty="0" err="1" smtClean="0"/>
              <a:t>that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do </a:t>
            </a:r>
            <a:r>
              <a:rPr lang="fr-FR" sz="2400" dirty="0" err="1" smtClean="0"/>
              <a:t>now</a:t>
            </a:r>
            <a:r>
              <a:rPr lang="fr-FR" sz="2400" dirty="0" smtClean="0"/>
              <a:t> and </a:t>
            </a:r>
            <a:r>
              <a:rPr lang="fr-FR" sz="2400" dirty="0" err="1" smtClean="0"/>
              <a:t>write</a:t>
            </a:r>
            <a:r>
              <a:rPr lang="fr-FR" sz="2400" dirty="0" smtClean="0"/>
              <a:t> sentences as </a:t>
            </a:r>
            <a:r>
              <a:rPr lang="fr-FR" sz="2400" dirty="0" err="1" smtClean="0"/>
              <a:t>shown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example</a:t>
            </a:r>
            <a:r>
              <a:rPr lang="fr-FR" sz="24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fr-FR" sz="2400" dirty="0" smtClean="0"/>
              <a:t>I </a:t>
            </a:r>
            <a:r>
              <a:rPr lang="fr-FR" sz="2400" dirty="0" err="1" smtClean="0"/>
              <a:t>didn’t</a:t>
            </a:r>
            <a:r>
              <a:rPr lang="fr-FR" sz="2400" dirty="0" smtClean="0"/>
              <a:t> use to drink coffee but </a:t>
            </a:r>
            <a:r>
              <a:rPr lang="fr-FR" sz="2400" dirty="0" err="1" smtClean="0"/>
              <a:t>now</a:t>
            </a:r>
            <a:r>
              <a:rPr lang="fr-FR" sz="2400" dirty="0" smtClean="0"/>
              <a:t> I drink </a:t>
            </a:r>
            <a:r>
              <a:rPr lang="fr-FR" sz="2400" dirty="0" err="1" smtClean="0"/>
              <a:t>three</a:t>
            </a:r>
            <a:r>
              <a:rPr lang="fr-FR" sz="2400" dirty="0" smtClean="0"/>
              <a:t> </a:t>
            </a:r>
            <a:r>
              <a:rPr lang="fr-FR" sz="2400" dirty="0" err="1" smtClean="0"/>
              <a:t>cups</a:t>
            </a:r>
            <a:r>
              <a:rPr lang="fr-FR" sz="2400" dirty="0" smtClean="0"/>
              <a:t> a </a:t>
            </a:r>
            <a:r>
              <a:rPr lang="fr-FR" sz="2400" dirty="0" err="1" smtClean="0"/>
              <a:t>day</a:t>
            </a:r>
            <a:r>
              <a:rPr lang="fr-FR" sz="2400" dirty="0" smtClean="0"/>
              <a:t>.</a:t>
            </a:r>
          </a:p>
          <a:p>
            <a:pPr>
              <a:buNone/>
            </a:pPr>
            <a:r>
              <a:rPr lang="fr-FR" sz="2400" dirty="0" smtClean="0"/>
              <a:t>*</a:t>
            </a:r>
          </a:p>
          <a:p>
            <a:pPr>
              <a:buNone/>
            </a:pPr>
            <a:r>
              <a:rPr lang="fr-FR" sz="2400" dirty="0" smtClean="0"/>
              <a:t>*</a:t>
            </a:r>
          </a:p>
          <a:p>
            <a:pPr>
              <a:buNone/>
            </a:pPr>
            <a:r>
              <a:rPr lang="fr-FR" sz="2400" dirty="0" smtClean="0"/>
              <a:t>*</a:t>
            </a:r>
          </a:p>
          <a:p>
            <a:pPr>
              <a:buNone/>
            </a:pPr>
            <a:r>
              <a:rPr lang="fr-FR" sz="2400" dirty="0" smtClean="0"/>
              <a:t>*</a:t>
            </a:r>
          </a:p>
          <a:p>
            <a:pPr>
              <a:buNone/>
            </a:pPr>
            <a:r>
              <a:rPr lang="fr-FR" sz="24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="" val="118160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err="1" smtClean="0"/>
              <a:t>Task</a:t>
            </a:r>
            <a:r>
              <a:rPr lang="fr-FR" sz="2400" dirty="0" smtClean="0"/>
              <a:t> Five:   ( Production)   </a:t>
            </a:r>
            <a:r>
              <a:rPr lang="fr-FR" sz="2400" dirty="0" err="1" smtClean="0"/>
              <a:t>Childhood</a:t>
            </a:r>
            <a:r>
              <a:rPr lang="fr-FR" sz="2400" dirty="0" smtClean="0"/>
              <a:t> Questionnaire</a:t>
            </a:r>
            <a:br>
              <a:rPr lang="fr-FR" sz="2400" dirty="0" smtClean="0"/>
            </a:br>
            <a:r>
              <a:rPr lang="fr-FR" sz="2400" dirty="0" smtClean="0"/>
              <a:t> Practice 4: ( use and usage ) / ( </a:t>
            </a:r>
            <a:r>
              <a:rPr lang="fr-FR" sz="2400" dirty="0" err="1" smtClean="0"/>
              <a:t>accuracy</a:t>
            </a:r>
            <a:r>
              <a:rPr lang="fr-FR" sz="2400" dirty="0" smtClean="0"/>
              <a:t> and </a:t>
            </a:r>
            <a:r>
              <a:rPr lang="fr-FR" sz="2400" dirty="0" err="1" smtClean="0"/>
              <a:t>fluency</a:t>
            </a:r>
            <a:r>
              <a:rPr lang="fr-FR" sz="2400" dirty="0" smtClean="0"/>
              <a:t> 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fr-FR" sz="2400" dirty="0" err="1" smtClean="0"/>
              <a:t>Ask</a:t>
            </a:r>
            <a:r>
              <a:rPr lang="fr-FR" sz="2400" dirty="0" smtClean="0"/>
              <a:t>  </a:t>
            </a:r>
            <a:r>
              <a:rPr lang="fr-FR" sz="2400" dirty="0" err="1" smtClean="0"/>
              <a:t>two</a:t>
            </a:r>
            <a:r>
              <a:rPr lang="fr-FR" sz="2400" dirty="0" smtClean="0"/>
              <a:t> </a:t>
            </a:r>
            <a:r>
              <a:rPr lang="fr-FR" sz="2400" dirty="0" err="1" smtClean="0"/>
              <a:t>classmates</a:t>
            </a:r>
            <a:r>
              <a:rPr lang="fr-FR" sz="2400" dirty="0" smtClean="0"/>
              <a:t> about </a:t>
            </a:r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 err="1" smtClean="0"/>
              <a:t>childhood</a:t>
            </a:r>
            <a:r>
              <a:rPr lang="fr-FR" sz="2400" dirty="0" smtClean="0"/>
              <a:t> and record </a:t>
            </a:r>
            <a:r>
              <a:rPr lang="fr-FR" sz="2400" dirty="0" err="1" smtClean="0"/>
              <a:t>their</a:t>
            </a:r>
            <a:r>
              <a:rPr lang="fr-FR" sz="2400" dirty="0" smtClean="0"/>
              <a:t> </a:t>
            </a:r>
            <a:r>
              <a:rPr lang="fr-FR" sz="2400" dirty="0" err="1" smtClean="0"/>
              <a:t>answers</a:t>
            </a:r>
            <a:r>
              <a:rPr lang="fr-FR" sz="2400" dirty="0" smtClean="0"/>
              <a:t> in </a:t>
            </a:r>
            <a:r>
              <a:rPr lang="fr-FR" sz="2400" dirty="0" err="1" smtClean="0"/>
              <a:t>complete</a:t>
            </a:r>
            <a:r>
              <a:rPr lang="fr-FR" sz="2400" dirty="0" smtClean="0"/>
              <a:t> sentences.</a:t>
            </a:r>
          </a:p>
          <a:p>
            <a:pPr marL="457200" indent="-457200">
              <a:buNone/>
            </a:pPr>
            <a:r>
              <a:rPr lang="fr-FR" sz="2400" dirty="0" err="1" smtClean="0"/>
              <a:t>Eg</a:t>
            </a:r>
            <a:r>
              <a:rPr lang="fr-FR" sz="2400" dirty="0" smtClean="0"/>
              <a:t>:  </a:t>
            </a:r>
            <a:r>
              <a:rPr lang="fr-FR" sz="2400" dirty="0" err="1" smtClean="0"/>
              <a:t>Where</a:t>
            </a:r>
            <a:r>
              <a:rPr lang="fr-FR" sz="2400" dirty="0" smtClean="0"/>
              <a:t> </a:t>
            </a:r>
            <a:r>
              <a:rPr lang="fr-FR" sz="2400" dirty="0" err="1" smtClean="0"/>
              <a:t>did</a:t>
            </a:r>
            <a:r>
              <a:rPr lang="fr-FR" sz="2400" dirty="0" smtClean="0"/>
              <a:t> </a:t>
            </a:r>
            <a:r>
              <a:rPr lang="fr-FR" sz="2400" dirty="0" err="1" smtClean="0"/>
              <a:t>you</a:t>
            </a:r>
            <a:r>
              <a:rPr lang="fr-FR" sz="2400" dirty="0" smtClean="0"/>
              <a:t> use to </a:t>
            </a:r>
            <a:r>
              <a:rPr lang="fr-FR" sz="2400" dirty="0" err="1" smtClean="0"/>
              <a:t>play</a:t>
            </a:r>
            <a:r>
              <a:rPr lang="fr-FR" sz="2400" dirty="0" smtClean="0"/>
              <a:t>?  - </a:t>
            </a:r>
            <a:r>
              <a:rPr lang="fr-FR" sz="2400" dirty="0" err="1" smtClean="0"/>
              <a:t>Iused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play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street</a:t>
            </a:r>
            <a:r>
              <a:rPr lang="fr-FR" sz="2400" dirty="0" smtClean="0"/>
              <a:t>.</a:t>
            </a:r>
          </a:p>
          <a:p>
            <a:pPr marL="457200" indent="-457200"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42910" y="3214686"/>
          <a:ext cx="7572429" cy="3357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143"/>
                <a:gridCol w="2524143"/>
                <a:gridCol w="2524143"/>
              </a:tblGrid>
              <a:tr h="559597">
                <a:tc>
                  <a:txBody>
                    <a:bodyPr/>
                    <a:lstStyle/>
                    <a:p>
                      <a:r>
                        <a:rPr lang="fr-FR" dirty="0" smtClean="0"/>
                        <a:t>         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Classmate</a:t>
                      </a:r>
                      <a:r>
                        <a:rPr lang="fr-FR" dirty="0" smtClean="0"/>
                        <a:t>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Classmate</a:t>
                      </a:r>
                      <a:r>
                        <a:rPr lang="fr-FR" dirty="0" smtClean="0"/>
                        <a:t> 2</a:t>
                      </a:r>
                      <a:endParaRPr lang="fr-FR" dirty="0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fr-FR" dirty="0" smtClean="0"/>
                        <a:t>Play   /  </a:t>
                      </a:r>
                      <a:r>
                        <a:rPr lang="fr-FR" dirty="0" err="1" smtClean="0"/>
                        <a:t>play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with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fr-FR" dirty="0" smtClean="0"/>
                        <a:t>Go  / </a:t>
                      </a:r>
                      <a:r>
                        <a:rPr lang="fr-FR" dirty="0" err="1" smtClean="0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fr-FR" dirty="0" smtClean="0"/>
                        <a:t>Do / free time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fr-FR" dirty="0" smtClean="0"/>
                        <a:t>Be/ favorite TV show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59597">
                <a:tc>
                  <a:txBody>
                    <a:bodyPr/>
                    <a:lstStyle/>
                    <a:p>
                      <a:r>
                        <a:rPr lang="fr-FR" dirty="0" smtClean="0"/>
                        <a:t>Be /best </a:t>
                      </a:r>
                      <a:r>
                        <a:rPr lang="fr-FR" dirty="0" err="1" smtClean="0"/>
                        <a:t>friend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874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smtClean="0"/>
              <a:t>Report: ( </a:t>
            </a:r>
            <a:r>
              <a:rPr lang="fr-FR" sz="2400" dirty="0" err="1" smtClean="0"/>
              <a:t>Orally</a:t>
            </a:r>
            <a:r>
              <a:rPr lang="fr-FR" sz="2400" dirty="0" smtClean="0"/>
              <a:t> and </a:t>
            </a:r>
            <a:r>
              <a:rPr lang="fr-FR" sz="2400" dirty="0" err="1" smtClean="0"/>
              <a:t>written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329642" cy="4114816"/>
          </a:xfrm>
        </p:spPr>
        <p:txBody>
          <a:bodyPr/>
          <a:lstStyle/>
          <a:p>
            <a:pPr marL="457200" indent="-457200">
              <a:buAutoNum type="alphaUcParenR" startAt="2"/>
            </a:pPr>
            <a:endParaRPr lang="fr-FR" sz="2400" dirty="0" smtClean="0"/>
          </a:p>
          <a:p>
            <a:pPr marL="457200" indent="-457200">
              <a:buAutoNum type="alphaUcParenR" startAt="2"/>
            </a:pPr>
            <a:r>
              <a:rPr lang="fr-FR" sz="2400" dirty="0" err="1" smtClean="0"/>
              <a:t>After</a:t>
            </a:r>
            <a:r>
              <a:rPr lang="fr-FR" sz="2400" dirty="0" smtClean="0"/>
              <a:t> </a:t>
            </a:r>
            <a:r>
              <a:rPr lang="fr-FR" sz="2400" dirty="0" err="1" smtClean="0"/>
              <a:t>filling</a:t>
            </a:r>
            <a:r>
              <a:rPr lang="fr-FR" sz="2400" dirty="0" smtClean="0"/>
              <a:t> the questionnaire, </a:t>
            </a:r>
            <a:r>
              <a:rPr lang="fr-FR" sz="2400" dirty="0" err="1" smtClean="0"/>
              <a:t>write</a:t>
            </a:r>
            <a:r>
              <a:rPr lang="fr-FR" sz="2400" dirty="0" smtClean="0"/>
              <a:t>  a report and </a:t>
            </a:r>
            <a:r>
              <a:rPr lang="fr-FR" sz="2400" dirty="0" err="1" smtClean="0"/>
              <a:t>read</a:t>
            </a:r>
            <a:r>
              <a:rPr lang="fr-FR" sz="2400" dirty="0" smtClean="0"/>
              <a:t> </a:t>
            </a:r>
            <a:r>
              <a:rPr lang="fr-FR" sz="2400" dirty="0" err="1" smtClean="0"/>
              <a:t>it</a:t>
            </a:r>
            <a:r>
              <a:rPr lang="fr-FR" sz="2400" dirty="0" smtClean="0"/>
              <a:t> out.</a:t>
            </a:r>
          </a:p>
          <a:p>
            <a:pPr marL="457200" indent="-457200">
              <a:buNone/>
            </a:pPr>
            <a:endParaRPr lang="fr-FR" sz="2400" dirty="0" smtClean="0"/>
          </a:p>
          <a:p>
            <a:pPr marL="457200" indent="-457200">
              <a:buNone/>
            </a:pPr>
            <a:r>
              <a:rPr lang="fr-FR" sz="2400" dirty="0" err="1" smtClean="0"/>
              <a:t>eg</a:t>
            </a:r>
            <a:r>
              <a:rPr lang="fr-FR" sz="2400" dirty="0" smtClean="0"/>
              <a:t>:  </a:t>
            </a:r>
            <a:r>
              <a:rPr lang="fr-FR" sz="2400" dirty="0" err="1" smtClean="0"/>
              <a:t>Mouna</a:t>
            </a:r>
            <a:r>
              <a:rPr lang="fr-FR" sz="2400" dirty="0" smtClean="0"/>
              <a:t> </a:t>
            </a:r>
            <a:r>
              <a:rPr lang="fr-FR" sz="2400" dirty="0" err="1" smtClean="0"/>
              <a:t>used</a:t>
            </a:r>
            <a:r>
              <a:rPr lang="fr-FR" sz="2400" dirty="0" smtClean="0"/>
              <a:t> to </a:t>
            </a:r>
            <a:r>
              <a:rPr lang="fr-FR" sz="2400" dirty="0" err="1" smtClean="0"/>
              <a:t>play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her</a:t>
            </a:r>
            <a:r>
              <a:rPr lang="fr-FR" sz="2400" dirty="0" smtClean="0"/>
              <a:t> </a:t>
            </a:r>
            <a:r>
              <a:rPr lang="fr-FR" sz="2400" dirty="0" err="1" smtClean="0"/>
              <a:t>friends</a:t>
            </a:r>
            <a:r>
              <a:rPr lang="fr-FR" sz="2400" dirty="0" smtClean="0"/>
              <a:t> in the </a:t>
            </a:r>
            <a:r>
              <a:rPr lang="fr-FR" sz="2400" dirty="0" err="1" smtClean="0"/>
              <a:t>street</a:t>
            </a:r>
            <a:r>
              <a:rPr lang="fr-FR" sz="2400" dirty="0" smtClean="0"/>
              <a:t>. </a:t>
            </a:r>
            <a:r>
              <a:rPr lang="fr-FR" sz="2400" dirty="0" err="1" smtClean="0"/>
              <a:t>She</a:t>
            </a:r>
            <a:r>
              <a:rPr lang="fr-FR" sz="2400" dirty="0" smtClean="0"/>
              <a:t>……….</a:t>
            </a:r>
          </a:p>
          <a:p>
            <a:pPr marL="514350" indent="-514350">
              <a:buNone/>
            </a:pPr>
            <a:r>
              <a:rPr lang="fr-FR" sz="2400" dirty="0" smtClean="0"/>
              <a:t>…………………………………………………………………………………………………</a:t>
            </a:r>
          </a:p>
          <a:p>
            <a:pPr marL="514350" indent="-514350">
              <a:buNone/>
            </a:pPr>
            <a:r>
              <a:rPr lang="fr-FR" sz="2400" dirty="0" smtClean="0"/>
              <a:t>…………………………………………………………………………………………………</a:t>
            </a:r>
          </a:p>
          <a:p>
            <a:pPr marL="514350" indent="-514350">
              <a:buNone/>
            </a:pPr>
            <a:r>
              <a:rPr lang="fr-FR" sz="2400" dirty="0" smtClean="0"/>
              <a:t>……………………………….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876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4800" dirty="0" err="1" smtClean="0"/>
              <a:t>Miscellaneous</a:t>
            </a:r>
            <a:r>
              <a:rPr lang="fr-FR" sz="4800" dirty="0" smtClean="0"/>
              <a:t> 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1558256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r>
              <a:rPr lang="fr-FR" sz="4400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lesson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unique, and the </a:t>
            </a:r>
            <a:r>
              <a:rPr lang="fr-FR" dirty="0" err="1" smtClean="0"/>
              <a:t>actual</a:t>
            </a:r>
            <a:r>
              <a:rPr lang="fr-FR" dirty="0" smtClean="0"/>
              <a:t> content of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lesson</a:t>
            </a:r>
            <a:r>
              <a:rPr lang="fr-FR" dirty="0" smtClean="0"/>
              <a:t> </a:t>
            </a:r>
            <a:r>
              <a:rPr lang="fr-FR" dirty="0" err="1" smtClean="0"/>
              <a:t>depends</a:t>
            </a:r>
            <a:r>
              <a:rPr lang="fr-FR" dirty="0" smtClean="0"/>
              <a:t> on </a:t>
            </a:r>
            <a:r>
              <a:rPr lang="fr-FR" dirty="0" err="1" smtClean="0"/>
              <a:t>what</a:t>
            </a:r>
            <a:r>
              <a:rPr lang="fr-FR" dirty="0" smtClean="0"/>
              <a:t> the </a:t>
            </a:r>
            <a:r>
              <a:rPr lang="fr-FR" dirty="0" err="1" smtClean="0"/>
              <a:t>teacher</a:t>
            </a:r>
            <a:r>
              <a:rPr lang="fr-FR" dirty="0" smtClean="0"/>
              <a:t>  </a:t>
            </a:r>
            <a:r>
              <a:rPr lang="fr-FR" dirty="0" err="1" smtClean="0"/>
              <a:t>aims</a:t>
            </a:r>
            <a:r>
              <a:rPr lang="fr-FR" dirty="0" smtClean="0"/>
              <a:t> to </a:t>
            </a:r>
            <a:r>
              <a:rPr lang="fr-FR" dirty="0" err="1" smtClean="0"/>
              <a:t>achieve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are </a:t>
            </a:r>
            <a:r>
              <a:rPr lang="fr-FR" dirty="0" err="1" smtClean="0"/>
              <a:t>interested</a:t>
            </a:r>
            <a:r>
              <a:rPr lang="fr-FR" dirty="0" smtClean="0"/>
              <a:t> in, </a:t>
            </a:r>
            <a:r>
              <a:rPr lang="fr-FR" dirty="0" err="1" smtClean="0"/>
              <a:t>involved</a:t>
            </a:r>
            <a:r>
              <a:rPr lang="fr-FR" dirty="0" smtClean="0"/>
              <a:t> in and </a:t>
            </a:r>
            <a:r>
              <a:rPr lang="fr-FR" dirty="0" err="1" smtClean="0"/>
              <a:t>enjoy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studying</a:t>
            </a:r>
            <a:r>
              <a:rPr lang="fr-FR" dirty="0" smtClean="0"/>
              <a:t> tend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and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faster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important, </a:t>
            </a:r>
            <a:r>
              <a:rPr lang="fr-FR" dirty="0" err="1" smtClean="0"/>
              <a:t>then</a:t>
            </a:r>
            <a:r>
              <a:rPr lang="fr-FR" dirty="0" smtClean="0"/>
              <a:t>, to </a:t>
            </a:r>
            <a:r>
              <a:rPr lang="fr-FR" dirty="0" err="1" smtClean="0"/>
              <a:t>provide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not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well-structured</a:t>
            </a:r>
            <a:r>
              <a:rPr lang="fr-FR" dirty="0" smtClean="0"/>
              <a:t> but </a:t>
            </a:r>
            <a:r>
              <a:rPr lang="fr-FR" dirty="0" err="1" smtClean="0"/>
              <a:t>which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and </a:t>
            </a:r>
            <a:r>
              <a:rPr lang="fr-FR" dirty="0" err="1" smtClean="0"/>
              <a:t>enjoyable</a:t>
            </a:r>
            <a:r>
              <a:rPr lang="fr-FR" dirty="0"/>
              <a:t>.</a:t>
            </a:r>
            <a:endParaRPr lang="fr-FR" dirty="0" smtClean="0"/>
          </a:p>
          <a:p>
            <a:r>
              <a:rPr lang="fr-FR" dirty="0" err="1" smtClean="0"/>
              <a:t>Careful</a:t>
            </a:r>
            <a:r>
              <a:rPr lang="fr-FR" dirty="0" smtClean="0"/>
              <a:t> </a:t>
            </a:r>
            <a:r>
              <a:rPr lang="fr-FR" dirty="0" err="1" smtClean="0"/>
              <a:t>thought</a:t>
            </a:r>
            <a:r>
              <a:rPr lang="fr-FR" dirty="0" smtClean="0"/>
              <a:t> and </a:t>
            </a:r>
            <a:r>
              <a:rPr lang="fr-FR" dirty="0" err="1" smtClean="0"/>
              <a:t>preparation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help to </a:t>
            </a:r>
            <a:r>
              <a:rPr lang="fr-FR" dirty="0" err="1" smtClean="0"/>
              <a:t>achieve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5998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Agenda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   1. </a:t>
            </a:r>
            <a:r>
              <a:rPr lang="fr-FR" dirty="0" err="1" smtClean="0"/>
              <a:t>Technical</a:t>
            </a:r>
            <a:r>
              <a:rPr lang="fr-FR" dirty="0" smtClean="0"/>
              <a:t>  aspect  of  the C.AP.E.S</a:t>
            </a:r>
          </a:p>
          <a:p>
            <a:pPr lvl="5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</a:p>
          <a:p>
            <a:pPr lvl="5"/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sits</a:t>
            </a:r>
            <a:r>
              <a:rPr lang="fr-FR" dirty="0" smtClean="0"/>
              <a:t> for the CAPES?</a:t>
            </a:r>
          </a:p>
          <a:p>
            <a:pPr lvl="5"/>
            <a:r>
              <a:rPr lang="fr-FR" dirty="0" err="1" smtClean="0"/>
              <a:t>Recommendations</a:t>
            </a:r>
            <a:r>
              <a:rPr lang="fr-FR" dirty="0"/>
              <a:t> </a:t>
            </a:r>
            <a:r>
              <a:rPr lang="fr-FR" dirty="0" smtClean="0"/>
              <a:t> of the C.A.P.E.S exam.</a:t>
            </a:r>
          </a:p>
          <a:p>
            <a:pPr marL="1527048" lvl="5" indent="0">
              <a:buNone/>
            </a:pPr>
            <a:endParaRPr lang="fr-FR" dirty="0" smtClean="0"/>
          </a:p>
          <a:p>
            <a:pPr marL="1527048" lvl="5" indent="0">
              <a:buNone/>
            </a:pPr>
            <a:r>
              <a:rPr lang="fr-FR" sz="2600" dirty="0" smtClean="0"/>
              <a:t>2. Planning </a:t>
            </a:r>
            <a:r>
              <a:rPr lang="fr-FR" sz="2600" dirty="0" err="1" smtClean="0"/>
              <a:t>Teaching</a:t>
            </a:r>
            <a:r>
              <a:rPr lang="fr-FR" sz="2600" dirty="0" smtClean="0"/>
              <a:t>.</a:t>
            </a:r>
          </a:p>
          <a:p>
            <a:pPr marL="1527048" lvl="5" indent="0">
              <a:buNone/>
            </a:pPr>
            <a:r>
              <a:rPr lang="fr-FR" sz="2600" dirty="0"/>
              <a:t>	</a:t>
            </a:r>
            <a:r>
              <a:rPr lang="fr-FR" sz="2600" dirty="0" smtClean="0"/>
              <a:t>- </a:t>
            </a:r>
            <a:r>
              <a:rPr lang="fr-FR" b="1" dirty="0" smtClean="0"/>
              <a:t>Unit Plan</a:t>
            </a:r>
            <a:r>
              <a:rPr lang="fr-FR" dirty="0" smtClean="0"/>
              <a:t>.</a:t>
            </a:r>
          </a:p>
          <a:p>
            <a:pPr marL="1527048" lvl="5" indent="0">
              <a:buNone/>
            </a:pPr>
            <a:r>
              <a:rPr lang="fr-FR" dirty="0"/>
              <a:t>	</a:t>
            </a:r>
            <a:r>
              <a:rPr lang="fr-FR" dirty="0" smtClean="0"/>
              <a:t>	Practice</a:t>
            </a:r>
          </a:p>
          <a:p>
            <a:pPr marL="1527048" lvl="5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b="1" dirty="0" err="1" smtClean="0"/>
              <a:t>Sample</a:t>
            </a:r>
            <a:r>
              <a:rPr lang="fr-FR" b="1" dirty="0" smtClean="0"/>
              <a:t> </a:t>
            </a:r>
            <a:r>
              <a:rPr lang="fr-FR" b="1" dirty="0" err="1" smtClean="0"/>
              <a:t>lesson</a:t>
            </a:r>
            <a:endParaRPr lang="fr-FR" b="1" dirty="0" smtClean="0"/>
          </a:p>
          <a:p>
            <a:pPr marL="1527048" lvl="5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</a:p>
          <a:p>
            <a:pPr lvl="5"/>
            <a:endParaRPr lang="fr-FR" dirty="0"/>
          </a:p>
          <a:p>
            <a:pPr lvl="5"/>
            <a:endParaRPr lang="fr-FR" dirty="0" smtClean="0"/>
          </a:p>
          <a:p>
            <a:pPr lvl="5"/>
            <a:endParaRPr lang="fr-FR" dirty="0"/>
          </a:p>
          <a:p>
            <a:pPr lvl="5"/>
            <a:endParaRPr lang="fr-FR" dirty="0" smtClean="0"/>
          </a:p>
          <a:p>
            <a:pPr lvl="5"/>
            <a:endParaRPr lang="fr-FR" dirty="0"/>
          </a:p>
          <a:p>
            <a:pPr lvl="5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108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400" dirty="0" err="1" smtClean="0"/>
              <a:t>Thank</a:t>
            </a:r>
            <a:r>
              <a:rPr lang="fr-FR" sz="5400" dirty="0" smtClean="0"/>
              <a:t> </a:t>
            </a:r>
            <a:r>
              <a:rPr lang="fr-FR" sz="5400" dirty="0" err="1" smtClean="0"/>
              <a:t>you</a:t>
            </a:r>
            <a:r>
              <a:rPr lang="fr-FR" sz="5400" dirty="0" smtClean="0"/>
              <a:t> for </a:t>
            </a:r>
            <a:r>
              <a:rPr lang="fr-FR" sz="5400" dirty="0" err="1" smtClean="0"/>
              <a:t>your</a:t>
            </a:r>
            <a:r>
              <a:rPr lang="fr-FR" sz="5400" dirty="0" smtClean="0"/>
              <a:t> </a:t>
            </a:r>
            <a:r>
              <a:rPr lang="fr-FR" sz="5400" dirty="0" err="1" smtClean="0"/>
              <a:t>kind</a:t>
            </a:r>
            <a:r>
              <a:rPr lang="fr-FR" sz="5400" dirty="0" smtClean="0"/>
              <a:t> 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</a:t>
            </a:r>
            <a:endParaRPr lang="fr-FR" sz="3600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400" dirty="0" smtClean="0"/>
              <a:t>         </a:t>
            </a:r>
            <a:r>
              <a:rPr lang="fr-FR" sz="4400" dirty="0" err="1" smtClean="0">
                <a:solidFill>
                  <a:srgbClr val="FF0000"/>
                </a:solidFill>
              </a:rPr>
              <a:t>Wish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err="1" smtClean="0">
                <a:solidFill>
                  <a:srgbClr val="FF0000"/>
                </a:solidFill>
              </a:rPr>
              <a:t>you</a:t>
            </a:r>
            <a:r>
              <a:rPr lang="fr-FR" sz="4400" dirty="0" smtClean="0">
                <a:solidFill>
                  <a:srgbClr val="FF0000"/>
                </a:solidFill>
              </a:rPr>
              <a:t> all the best</a:t>
            </a:r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37320"/>
          </a:xfrm>
        </p:spPr>
        <p:txBody>
          <a:bodyPr>
            <a:normAutofit/>
          </a:bodyPr>
          <a:lstStyle/>
          <a:p>
            <a:pPr algn="ctr"/>
            <a:r>
              <a:rPr lang="fr-FR" sz="4000" dirty="0" err="1" smtClean="0"/>
              <a:t>Keep</a:t>
            </a:r>
            <a:r>
              <a:rPr lang="fr-FR" sz="4000" dirty="0" smtClean="0"/>
              <a:t> </a:t>
            </a:r>
            <a:r>
              <a:rPr lang="fr-FR" sz="4000" dirty="0" err="1" smtClean="0"/>
              <a:t>it</a:t>
            </a:r>
            <a:r>
              <a:rPr lang="fr-FR" sz="4000" dirty="0" smtClean="0"/>
              <a:t> in </a:t>
            </a:r>
            <a:r>
              <a:rPr lang="fr-FR" sz="4000" dirty="0" err="1" smtClean="0"/>
              <a:t>mind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7854696" cy="3120752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 </a:t>
            </a:r>
            <a:r>
              <a:rPr lang="fr-FR" sz="3600" dirty="0" smtClean="0"/>
              <a:t>« A </a:t>
            </a:r>
            <a:r>
              <a:rPr lang="fr-FR" sz="3600" dirty="0" err="1" smtClean="0"/>
              <a:t>teacher</a:t>
            </a:r>
            <a:r>
              <a:rPr lang="fr-FR" sz="3600" dirty="0" smtClean="0"/>
              <a:t>  </a:t>
            </a:r>
            <a:r>
              <a:rPr lang="fr-FR" sz="3600" dirty="0" err="1" smtClean="0"/>
              <a:t>who</a:t>
            </a:r>
            <a:r>
              <a:rPr lang="fr-FR" sz="3600" dirty="0" smtClean="0"/>
              <a:t>  </a:t>
            </a:r>
            <a:r>
              <a:rPr lang="fr-FR" sz="3600" dirty="0" err="1" smtClean="0"/>
              <a:t>is</a:t>
            </a:r>
            <a:r>
              <a:rPr lang="fr-FR" sz="3600" dirty="0" smtClean="0"/>
              <a:t> </a:t>
            </a:r>
            <a:r>
              <a:rPr lang="fr-FR" sz="3600" dirty="0" err="1" smtClean="0"/>
              <a:t>attempting</a:t>
            </a:r>
            <a:r>
              <a:rPr lang="fr-FR" sz="3600" dirty="0" smtClean="0"/>
              <a:t> to </a:t>
            </a:r>
            <a:r>
              <a:rPr lang="fr-FR" sz="3600" dirty="0" err="1" smtClean="0"/>
              <a:t>teach</a:t>
            </a:r>
            <a:r>
              <a:rPr lang="fr-FR" sz="3600" dirty="0" smtClean="0"/>
              <a:t> </a:t>
            </a:r>
            <a:r>
              <a:rPr lang="fr-FR" sz="3600" dirty="0" err="1" smtClean="0"/>
              <a:t>without</a:t>
            </a:r>
            <a:r>
              <a:rPr lang="fr-FR" sz="3600" dirty="0" smtClean="0"/>
              <a:t> </a:t>
            </a:r>
            <a:r>
              <a:rPr lang="fr-FR" sz="3600" dirty="0" err="1" smtClean="0"/>
              <a:t>inspiring</a:t>
            </a:r>
            <a:r>
              <a:rPr lang="fr-FR" sz="3600" dirty="0" smtClean="0"/>
              <a:t> the </a:t>
            </a:r>
            <a:r>
              <a:rPr lang="fr-FR" sz="3600" dirty="0" err="1" smtClean="0"/>
              <a:t>pupil</a:t>
            </a:r>
            <a:r>
              <a:rPr lang="fr-FR" sz="3600" dirty="0" smtClean="0"/>
              <a:t> </a:t>
            </a:r>
            <a:r>
              <a:rPr lang="fr-FR" sz="3600" dirty="0" err="1" smtClean="0"/>
              <a:t>with</a:t>
            </a:r>
            <a:r>
              <a:rPr lang="fr-FR" sz="3600" dirty="0" smtClean="0"/>
              <a:t>  a </a:t>
            </a:r>
            <a:r>
              <a:rPr lang="fr-FR" sz="3600" dirty="0" err="1" smtClean="0"/>
              <a:t>desire</a:t>
            </a:r>
            <a:r>
              <a:rPr lang="fr-FR" sz="3600" dirty="0" smtClean="0"/>
              <a:t> to </a:t>
            </a:r>
            <a:r>
              <a:rPr lang="fr-FR" sz="3600" dirty="0" err="1" smtClean="0"/>
              <a:t>learn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</a:t>
            </a:r>
            <a:r>
              <a:rPr lang="fr-FR" sz="3600" dirty="0" err="1" smtClean="0"/>
              <a:t>hammering</a:t>
            </a:r>
            <a:r>
              <a:rPr lang="fr-FR" sz="3600" dirty="0" smtClean="0"/>
              <a:t> on cold </a:t>
            </a:r>
            <a:r>
              <a:rPr lang="fr-FR" sz="3600" dirty="0" err="1" smtClean="0"/>
              <a:t>iron</a:t>
            </a:r>
            <a:r>
              <a:rPr lang="fr-FR" sz="3600" dirty="0" smtClean="0"/>
              <a:t> »</a:t>
            </a:r>
            <a:endParaRPr lang="fr-FR" sz="3600" dirty="0"/>
          </a:p>
          <a:p>
            <a:pPr algn="l"/>
            <a:r>
              <a:rPr lang="fr-FR" sz="3600" dirty="0" smtClean="0"/>
              <a:t>                                 Horace Mann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37203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4536504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1. </a:t>
            </a:r>
            <a:r>
              <a:rPr lang="fr-FR" sz="6000" dirty="0" err="1"/>
              <a:t>Technical</a:t>
            </a:r>
            <a:r>
              <a:rPr lang="fr-FR" sz="6000" dirty="0"/>
              <a:t>  aspect  of  the C.AP.E.S</a:t>
            </a:r>
            <a:br>
              <a:rPr lang="fr-FR" sz="6000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9506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24800"/>
          </a:xfrm>
        </p:spPr>
        <p:txBody>
          <a:bodyPr anchor="ctr"/>
          <a:lstStyle/>
          <a:p>
            <a:pPr marL="457200" indent="-457200" algn="l">
              <a:buFontTx/>
              <a:buChar char="-"/>
            </a:pPr>
            <a:r>
              <a:rPr lang="fr-FR" dirty="0" smtClean="0"/>
              <a:t>Certificat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D’Aptitude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Professionnelle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A l’Enseignement </a:t>
            </a:r>
          </a:p>
          <a:p>
            <a:pPr marL="457200" indent="-457200" algn="l">
              <a:buFontTx/>
              <a:buChar char="-"/>
            </a:pPr>
            <a:r>
              <a:rPr lang="fr-FR" dirty="0" smtClean="0"/>
              <a:t>Secondaire</a:t>
            </a:r>
          </a:p>
          <a:p>
            <a:pPr marL="457200" indent="-457200" algn="l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9407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sits</a:t>
            </a:r>
            <a:r>
              <a:rPr lang="fr-FR" dirty="0" smtClean="0"/>
              <a:t> for the C.A.P.E.S?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08776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1/ </a:t>
            </a:r>
            <a:r>
              <a:rPr lang="fr-FR" dirty="0" err="1" smtClean="0"/>
              <a:t>Trainee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a </a:t>
            </a:r>
            <a:r>
              <a:rPr lang="fr-FR" dirty="0" err="1" smtClean="0"/>
              <a:t>decree</a:t>
            </a:r>
            <a:r>
              <a:rPr lang="fr-FR" dirty="0" smtClean="0"/>
              <a:t>  </a:t>
            </a:r>
            <a:r>
              <a:rPr lang="fr-FR" dirty="0" err="1" smtClean="0"/>
              <a:t>justifying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endParaRPr lang="fr-FR" dirty="0" smtClean="0"/>
          </a:p>
          <a:p>
            <a:pPr algn="l"/>
            <a:r>
              <a:rPr lang="fr-FR" dirty="0"/>
              <a:t> </a:t>
            </a:r>
            <a:r>
              <a:rPr lang="fr-FR" dirty="0" smtClean="0"/>
              <a:t>   situation. (</a:t>
            </a:r>
            <a:r>
              <a:rPr lang="fr-FR" dirty="0" err="1" smtClean="0"/>
              <a:t>Arreté</a:t>
            </a:r>
            <a:r>
              <a:rPr lang="fr-FR" dirty="0" smtClean="0"/>
              <a:t> de </a:t>
            </a:r>
            <a:r>
              <a:rPr lang="fr-FR" dirty="0" err="1" smtClean="0"/>
              <a:t>stagairisation</a:t>
            </a:r>
            <a:r>
              <a:rPr lang="fr-FR" dirty="0" smtClean="0"/>
              <a:t>)</a:t>
            </a:r>
          </a:p>
          <a:p>
            <a:pPr algn="l"/>
            <a:r>
              <a:rPr lang="fr-FR" b="1" dirty="0" smtClean="0">
                <a:solidFill>
                  <a:srgbClr val="FF0000"/>
                </a:solidFill>
              </a:rPr>
              <a:t>2/ </a:t>
            </a:r>
            <a:r>
              <a:rPr lang="fr-FR" dirty="0" err="1"/>
              <a:t>T</a:t>
            </a:r>
            <a:r>
              <a:rPr lang="fr-FR" dirty="0" err="1" smtClean="0"/>
              <a:t>rainee</a:t>
            </a:r>
            <a:r>
              <a:rPr lang="fr-FR" dirty="0" smtClean="0"/>
              <a:t> 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having</a:t>
            </a:r>
            <a:r>
              <a:rPr lang="fr-FR" dirty="0" smtClean="0"/>
              <a:t>  </a:t>
            </a:r>
            <a:r>
              <a:rPr lang="fr-FR" dirty="0" err="1" smtClean="0"/>
              <a:t>accomplished</a:t>
            </a:r>
            <a:r>
              <a:rPr lang="fr-FR" dirty="0" smtClean="0"/>
              <a:t>  a </a:t>
            </a:r>
          </a:p>
          <a:p>
            <a:pPr algn="l"/>
            <a:r>
              <a:rPr lang="fr-FR" dirty="0"/>
              <a:t> </a:t>
            </a:r>
            <a:r>
              <a:rPr lang="fr-FR" dirty="0" smtClean="0"/>
              <a:t>   training </a:t>
            </a:r>
            <a:r>
              <a:rPr lang="fr-FR" dirty="0" err="1" smtClean="0"/>
              <a:t>period</a:t>
            </a:r>
            <a:r>
              <a:rPr lang="fr-FR" dirty="0" smtClean="0"/>
              <a:t> of one </a:t>
            </a:r>
            <a:r>
              <a:rPr lang="fr-FR" dirty="0" err="1" smtClean="0"/>
              <a:t>year</a:t>
            </a:r>
            <a:r>
              <a:rPr lang="fr-FR" dirty="0" smtClean="0"/>
              <a:t>.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358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b="1" dirty="0" err="1" smtClean="0"/>
              <a:t>Recommendations</a:t>
            </a:r>
            <a:r>
              <a:rPr lang="fr-FR" sz="4000" b="1" dirty="0" smtClean="0"/>
              <a:t> of the C.A.P.E.S Exam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xmlns="" val="32081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61256"/>
          </a:xfrm>
        </p:spPr>
        <p:txBody>
          <a:bodyPr anchor="ctr">
            <a:normAutofit/>
          </a:bodyPr>
          <a:lstStyle/>
          <a:p>
            <a:pPr algn="ctr"/>
            <a:r>
              <a:rPr lang="fr-FR" sz="4000" dirty="0" smtClean="0">
                <a:effectLst/>
              </a:rPr>
              <a:t>A: The </a:t>
            </a:r>
            <a:r>
              <a:rPr lang="fr-FR" sz="4000" dirty="0" err="1" smtClean="0">
                <a:effectLst/>
              </a:rPr>
              <a:t>presentation</a:t>
            </a:r>
            <a:endParaRPr lang="fr-FR" sz="4000" dirty="0"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4176464"/>
          </a:xfrm>
        </p:spPr>
        <p:txBody>
          <a:bodyPr anchor="t"/>
          <a:lstStyle/>
          <a:p>
            <a:pPr marL="514350" indent="-514350" algn="l">
              <a:buAutoNum type="arabicPeriod"/>
            </a:pPr>
            <a:r>
              <a:rPr lang="fr-FR" b="1" dirty="0" smtClean="0"/>
              <a:t>The </a:t>
            </a:r>
            <a:r>
              <a:rPr lang="fr-FR" b="1" dirty="0" err="1" smtClean="0"/>
              <a:t>two</a:t>
            </a:r>
            <a:r>
              <a:rPr lang="fr-FR" b="1" dirty="0" smtClean="0"/>
              <a:t> </a:t>
            </a:r>
            <a:r>
              <a:rPr lang="fr-FR" b="1" dirty="0" err="1" smtClean="0"/>
              <a:t>lessons</a:t>
            </a:r>
            <a:endParaRPr lang="fr-FR" b="1" dirty="0" smtClean="0"/>
          </a:p>
          <a:p>
            <a:pPr algn="l"/>
            <a:r>
              <a:rPr lang="fr-FR" dirty="0" smtClean="0"/>
              <a:t>      </a:t>
            </a:r>
            <a:r>
              <a:rPr lang="fr-FR" dirty="0" err="1" smtClean="0"/>
              <a:t>Teachers</a:t>
            </a:r>
            <a:r>
              <a:rPr lang="fr-FR" dirty="0" smtClean="0"/>
              <a:t> are </a:t>
            </a:r>
            <a:r>
              <a:rPr lang="fr-FR" dirty="0" err="1" smtClean="0"/>
              <a:t>required</a:t>
            </a:r>
            <a:r>
              <a:rPr lang="fr-FR" dirty="0" smtClean="0"/>
              <a:t> to </a:t>
            </a:r>
            <a:r>
              <a:rPr lang="fr-FR" dirty="0" err="1" smtClean="0"/>
              <a:t>present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endParaRPr lang="fr-FR" dirty="0" smtClean="0"/>
          </a:p>
          <a:p>
            <a:pPr algn="l"/>
            <a:r>
              <a:rPr lang="fr-FR" dirty="0" smtClean="0"/>
              <a:t>     </a:t>
            </a:r>
            <a:r>
              <a:rPr lang="fr-FR" dirty="0" err="1" smtClean="0"/>
              <a:t>lessons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(</a:t>
            </a:r>
            <a:r>
              <a:rPr lang="fr-FR" dirty="0" err="1" smtClean="0">
                <a:solidFill>
                  <a:schemeClr val="bg1"/>
                </a:solidFill>
              </a:rPr>
              <a:t>different</a:t>
            </a:r>
            <a:r>
              <a:rPr lang="fr-FR" dirty="0" smtClean="0">
                <a:solidFill>
                  <a:schemeClr val="bg1"/>
                </a:solidFill>
              </a:rPr>
              <a:t> in </a:t>
            </a:r>
            <a:r>
              <a:rPr lang="fr-FR" dirty="0" err="1" smtClean="0">
                <a:solidFill>
                  <a:schemeClr val="bg1"/>
                </a:solidFill>
              </a:rPr>
              <a:t>terms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   of the </a:t>
            </a:r>
            <a:r>
              <a:rPr lang="fr-FR" dirty="0" err="1" smtClean="0">
                <a:solidFill>
                  <a:schemeClr val="bg1"/>
                </a:solidFill>
              </a:rPr>
              <a:t>target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competence</a:t>
            </a:r>
            <a:r>
              <a:rPr lang="fr-FR" dirty="0" smtClean="0">
                <a:solidFill>
                  <a:schemeClr val="bg1"/>
                </a:solidFill>
              </a:rPr>
              <a:t>).</a:t>
            </a:r>
          </a:p>
          <a:p>
            <a:pPr algn="l"/>
            <a:r>
              <a:rPr lang="fr-FR" dirty="0"/>
              <a:t>	</a:t>
            </a:r>
            <a:r>
              <a:rPr lang="fr-FR" dirty="0" err="1" smtClean="0"/>
              <a:t>eg</a:t>
            </a:r>
            <a:r>
              <a:rPr lang="fr-FR" dirty="0" smtClean="0"/>
              <a:t>: </a:t>
            </a:r>
            <a:r>
              <a:rPr lang="fr-FR" dirty="0" err="1">
                <a:solidFill>
                  <a:srgbClr val="FF0000"/>
                </a:solidFill>
              </a:rPr>
              <a:t>L</a:t>
            </a:r>
            <a:r>
              <a:rPr lang="fr-FR" dirty="0" err="1" smtClean="0">
                <a:solidFill>
                  <a:srgbClr val="FF0000"/>
                </a:solidFill>
              </a:rPr>
              <a:t>esson</a:t>
            </a:r>
            <a:r>
              <a:rPr lang="fr-FR" dirty="0" smtClean="0">
                <a:solidFill>
                  <a:srgbClr val="FF0000"/>
                </a:solidFill>
              </a:rPr>
              <a:t> one</a:t>
            </a:r>
            <a:r>
              <a:rPr lang="fr-FR" dirty="0" smtClean="0"/>
              <a:t>: </a:t>
            </a:r>
            <a:r>
              <a:rPr lang="fr-FR" dirty="0" err="1"/>
              <a:t>I</a:t>
            </a:r>
            <a:r>
              <a:rPr lang="fr-FR" dirty="0" err="1" smtClean="0"/>
              <a:t>nterpreting</a:t>
            </a:r>
            <a:r>
              <a:rPr lang="fr-FR" dirty="0" smtClean="0"/>
              <a:t> (</a:t>
            </a:r>
            <a:r>
              <a:rPr lang="fr-FR" dirty="0" err="1" smtClean="0"/>
              <a:t>level</a:t>
            </a:r>
            <a:r>
              <a:rPr lang="fr-FR" dirty="0" smtClean="0"/>
              <a:t> one) </a:t>
            </a:r>
            <a:r>
              <a:rPr lang="fr-FR" dirty="0" err="1" smtClean="0"/>
              <a:t>with</a:t>
            </a:r>
            <a:r>
              <a:rPr lang="fr-FR" dirty="0" smtClean="0"/>
              <a:t> a</a:t>
            </a:r>
          </a:p>
          <a:p>
            <a:pPr algn="l"/>
            <a:r>
              <a:rPr lang="fr-FR" dirty="0"/>
              <a:t> </a:t>
            </a:r>
            <a:r>
              <a:rPr lang="fr-FR" dirty="0" smtClean="0"/>
              <a:t>                1styear.</a:t>
            </a:r>
          </a:p>
          <a:p>
            <a:pPr algn="l"/>
            <a:r>
              <a:rPr lang="fr-FR" dirty="0"/>
              <a:t>	 </a:t>
            </a:r>
            <a:r>
              <a:rPr lang="fr-FR" dirty="0" smtClean="0"/>
              <a:t>     </a:t>
            </a:r>
            <a:r>
              <a:rPr lang="fr-FR" dirty="0" err="1" smtClean="0">
                <a:solidFill>
                  <a:srgbClr val="FF0000"/>
                </a:solidFill>
              </a:rPr>
              <a:t>Lesson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two</a:t>
            </a:r>
            <a:r>
              <a:rPr lang="fr-FR" dirty="0" smtClean="0"/>
              <a:t>: </a:t>
            </a:r>
            <a:r>
              <a:rPr lang="fr-FR" dirty="0" err="1" smtClean="0"/>
              <a:t>Poducing</a:t>
            </a:r>
            <a:r>
              <a:rPr lang="fr-FR" dirty="0" smtClean="0"/>
              <a:t>. (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two</a:t>
            </a:r>
            <a:r>
              <a:rPr lang="fr-FR" dirty="0" smtClean="0"/>
              <a:t>) </a:t>
            </a:r>
            <a:r>
              <a:rPr lang="fr-FR" dirty="0" err="1" smtClean="0"/>
              <a:t>with</a:t>
            </a:r>
            <a:r>
              <a:rPr lang="fr-FR" dirty="0" smtClean="0"/>
              <a:t> a 3rd</a:t>
            </a:r>
          </a:p>
          <a:p>
            <a:pPr algn="l"/>
            <a:r>
              <a:rPr lang="fr-FR" dirty="0"/>
              <a:t> </a:t>
            </a:r>
            <a:r>
              <a:rPr lang="fr-FR" dirty="0" smtClean="0"/>
              <a:t>                </a:t>
            </a:r>
            <a:r>
              <a:rPr lang="fr-FR" dirty="0" err="1" smtClean="0"/>
              <a:t>year</a:t>
            </a:r>
            <a:r>
              <a:rPr lang="fr-FR" dirty="0" smtClean="0"/>
              <a:t> class.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509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421</TotalTime>
  <Words>1117</Words>
  <Application>Microsoft Office PowerPoint</Application>
  <PresentationFormat>عرض على الشاشة (3:4)‏</PresentationFormat>
  <Paragraphs>214</Paragraphs>
  <Slides>30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Débit</vt:lpstr>
      <vt:lpstr>CAPES </vt:lpstr>
      <vt:lpstr>الشريحة 2</vt:lpstr>
      <vt:lpstr>Agenda</vt:lpstr>
      <vt:lpstr>Keep it in mind</vt:lpstr>
      <vt:lpstr>1. Technical  aspect  of  the C.AP.E.S </vt:lpstr>
      <vt:lpstr>What is it?</vt:lpstr>
      <vt:lpstr>Who sits for the C.A.P.E.S?</vt:lpstr>
      <vt:lpstr>Recommendations of the C.A.P.E.S Exam</vt:lpstr>
      <vt:lpstr>A: The presentation</vt:lpstr>
      <vt:lpstr>The Comptency Based Approach. </vt:lpstr>
      <vt:lpstr>الشريحة 11</vt:lpstr>
      <vt:lpstr>الشريحة 12</vt:lpstr>
      <vt:lpstr>B: teacher’s Documents</vt:lpstr>
      <vt:lpstr>        Requirements </vt:lpstr>
      <vt:lpstr>الشريحة 15</vt:lpstr>
      <vt:lpstr>2.Planning Teaching</vt:lpstr>
      <vt:lpstr>Unit Plan Course objective: Start from the end of the unit ( Check project outcomes)</vt:lpstr>
      <vt:lpstr>Practice</vt:lpstr>
      <vt:lpstr>EXPRESSING PAST HABITS </vt:lpstr>
      <vt:lpstr>Lesson plan:   Expressing past habits</vt:lpstr>
      <vt:lpstr>Learning objective</vt:lpstr>
      <vt:lpstr>Task one:  Objective:  Activate  ss  interest.</vt:lpstr>
      <vt:lpstr>Task two: Practice 1: Present  form and meaning</vt:lpstr>
      <vt:lpstr>Task three: Practice2:  Controlled practice to have  ss work on form</vt:lpstr>
      <vt:lpstr>Task Four: Practice 3: Free practice ( form and meaning )</vt:lpstr>
      <vt:lpstr>Task Five:   ( Production)   Childhood Questionnaire  Practice 4: ( use and usage ) / ( accuracy and fluency )</vt:lpstr>
      <vt:lpstr>Report: ( Orally and written)</vt:lpstr>
      <vt:lpstr>الشريحة 28</vt:lpstr>
      <vt:lpstr>  Conclusion</vt:lpstr>
      <vt:lpstr>Thank you for your kind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MUSTAPHA NABI HIGH SCHOOL BERROUAGUIAH</dc:title>
  <dc:creator>Utilisateur</dc:creator>
  <cp:lastModifiedBy>lycee</cp:lastModifiedBy>
  <cp:revision>53</cp:revision>
  <dcterms:created xsi:type="dcterms:W3CDTF">2012-11-04T19:38:02Z</dcterms:created>
  <dcterms:modified xsi:type="dcterms:W3CDTF">2015-03-28T17:45:39Z</dcterms:modified>
</cp:coreProperties>
</file>